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7" r:id="rId2"/>
    <p:sldId id="268" r:id="rId3"/>
    <p:sldId id="269" r:id="rId4"/>
    <p:sldId id="270" r:id="rId5"/>
    <p:sldId id="271" r:id="rId6"/>
    <p:sldId id="272" r:id="rId7"/>
    <p:sldId id="273" r:id="rId8"/>
    <p:sldId id="274" r:id="rId9"/>
    <p:sldId id="275" r:id="rId10"/>
    <p:sldId id="276" r:id="rId11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069" autoAdjust="0"/>
    <p:restoredTop sz="94660"/>
  </p:normalViewPr>
  <p:slideViewPr>
    <p:cSldViewPr>
      <p:cViewPr varScale="1">
        <p:scale>
          <a:sx n="104" d="100"/>
          <a:sy n="104" d="100"/>
        </p:scale>
        <p:origin x="1950" y="108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/>
              <a:t>Klik om de ondertitelstijl van het model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52CD7-A8C4-46CE-873D-90EB9DC067A1}" type="datetimeFigureOut">
              <a:rPr lang="nl-NL" smtClean="0"/>
              <a:t>26-5-2020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3CE532-55CC-4B1B-BDB1-0C61F77C412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34368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52CD7-A8C4-46CE-873D-90EB9DC067A1}" type="datetimeFigureOut">
              <a:rPr lang="nl-NL" smtClean="0"/>
              <a:t>26-5-2020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3CE532-55CC-4B1B-BDB1-0C61F77C412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446301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52CD7-A8C4-46CE-873D-90EB9DC067A1}" type="datetimeFigureOut">
              <a:rPr lang="nl-NL" smtClean="0"/>
              <a:t>26-5-2020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3CE532-55CC-4B1B-BDB1-0C61F77C412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308144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52CD7-A8C4-46CE-873D-90EB9DC067A1}" type="datetimeFigureOut">
              <a:rPr lang="nl-NL" smtClean="0"/>
              <a:t>26-5-2020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3CE532-55CC-4B1B-BDB1-0C61F77C412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34416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52CD7-A8C4-46CE-873D-90EB9DC067A1}" type="datetimeFigureOut">
              <a:rPr lang="nl-NL" smtClean="0"/>
              <a:t>26-5-2020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3CE532-55CC-4B1B-BDB1-0C61F77C412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174867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52CD7-A8C4-46CE-873D-90EB9DC067A1}" type="datetimeFigureOut">
              <a:rPr lang="nl-NL" smtClean="0"/>
              <a:t>26-5-2020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3CE532-55CC-4B1B-BDB1-0C61F77C412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592314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52CD7-A8C4-46CE-873D-90EB9DC067A1}" type="datetimeFigureOut">
              <a:rPr lang="nl-NL" smtClean="0"/>
              <a:t>26-5-2020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3CE532-55CC-4B1B-BDB1-0C61F77C412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3882119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52CD7-A8C4-46CE-873D-90EB9DC067A1}" type="datetimeFigureOut">
              <a:rPr lang="nl-NL" smtClean="0"/>
              <a:t>26-5-2020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3CE532-55CC-4B1B-BDB1-0C61F77C412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37339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52CD7-A8C4-46CE-873D-90EB9DC067A1}" type="datetimeFigureOut">
              <a:rPr lang="nl-NL" smtClean="0"/>
              <a:t>26-5-2020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3CE532-55CC-4B1B-BDB1-0C61F77C412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488496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52CD7-A8C4-46CE-873D-90EB9DC067A1}" type="datetimeFigureOut">
              <a:rPr lang="nl-NL" smtClean="0"/>
              <a:t>26-5-2020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3CE532-55CC-4B1B-BDB1-0C61F77C412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1987658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52CD7-A8C4-46CE-873D-90EB9DC067A1}" type="datetimeFigureOut">
              <a:rPr lang="nl-NL" smtClean="0"/>
              <a:t>26-5-2020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3CE532-55CC-4B1B-BDB1-0C61F77C412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1671856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452CD7-A8C4-46CE-873D-90EB9DC067A1}" type="datetimeFigureOut">
              <a:rPr lang="nl-NL" smtClean="0"/>
              <a:t>26-5-2020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3CE532-55CC-4B1B-BDB1-0C61F77C412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826041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5" Type="http://schemas.openxmlformats.org/officeDocument/2006/relationships/image" Target="../media/image7.emf"/><Relationship Id="rId4" Type="http://schemas.openxmlformats.org/officeDocument/2006/relationships/oleObject" Target="../embeddings/oleObject5.bin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w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2.w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4.emf"/><Relationship Id="rId4" Type="http://schemas.openxmlformats.org/officeDocument/2006/relationships/image" Target="../media/image3.w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5.wmf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290892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nl-NL" sz="4000" dirty="0">
                <a:latin typeface="Trebuchet MS" panose="020B0603020202020204" pitchFamily="34" charset="0"/>
              </a:rPr>
              <a:t>Vul voor de onderstaande twee </a:t>
            </a:r>
            <a:r>
              <a:rPr lang="nl-NL" sz="4000" i="1" dirty="0">
                <a:latin typeface="Trebuchet MS" panose="020B0603020202020204" pitchFamily="34" charset="0"/>
              </a:rPr>
              <a:t>alkanen</a:t>
            </a:r>
            <a:r>
              <a:rPr lang="nl-NL" sz="4000" dirty="0">
                <a:latin typeface="Trebuchet MS" panose="020B0603020202020204" pitchFamily="34" charset="0"/>
              </a:rPr>
              <a:t> de juiste gegevens in.</a:t>
            </a:r>
          </a:p>
          <a:p>
            <a:pPr marL="514350" indent="-514350">
              <a:buAutoNum type="alphaLcPeriod"/>
            </a:pPr>
            <a:r>
              <a:rPr lang="nl-NL" sz="4000" dirty="0">
                <a:latin typeface="Trebuchet MS" panose="020B0603020202020204" pitchFamily="34" charset="0"/>
              </a:rPr>
              <a:t> 	C</a:t>
            </a:r>
            <a:r>
              <a:rPr lang="nl-NL" sz="4000" baseline="-25000" dirty="0">
                <a:latin typeface="Trebuchet MS" panose="020B0603020202020204" pitchFamily="34" charset="0"/>
              </a:rPr>
              <a:t>12</a:t>
            </a:r>
            <a:r>
              <a:rPr lang="nl-NL" sz="4000" dirty="0">
                <a:latin typeface="Trebuchet MS" panose="020B0603020202020204" pitchFamily="34" charset="0"/>
              </a:rPr>
              <a:t>H…</a:t>
            </a:r>
          </a:p>
          <a:p>
            <a:pPr marL="514350" indent="-514350">
              <a:buAutoNum type="alphaLcPeriod"/>
            </a:pPr>
            <a:r>
              <a:rPr lang="nl-NL" sz="4000" dirty="0">
                <a:latin typeface="Trebuchet MS" panose="020B0603020202020204" pitchFamily="34" charset="0"/>
              </a:rPr>
              <a:t> 	C…H</a:t>
            </a:r>
            <a:r>
              <a:rPr lang="nl-NL" sz="4000" baseline="-25000" dirty="0">
                <a:latin typeface="Trebuchet MS" panose="020B0603020202020204" pitchFamily="34" charset="0"/>
              </a:rPr>
              <a:t>20</a:t>
            </a:r>
          </a:p>
        </p:txBody>
      </p:sp>
      <p:sp>
        <p:nvSpPr>
          <p:cNvPr id="4" name="Titel 1"/>
          <p:cNvSpPr>
            <a:spLocks noGrp="1"/>
          </p:cNvSpPr>
          <p:nvPr>
            <p:ph type="title"/>
          </p:nvPr>
        </p:nvSpPr>
        <p:spPr>
          <a:solidFill>
            <a:srgbClr val="FFC000"/>
          </a:solidFill>
        </p:spPr>
        <p:txBody>
          <a:bodyPr/>
          <a:lstStyle/>
          <a:p>
            <a:r>
              <a:rPr lang="nl-NL" dirty="0">
                <a:latin typeface="Trebuchet MS" panose="020B0603020202020204" pitchFamily="34" charset="0"/>
              </a:rPr>
              <a:t>Opgave 1</a:t>
            </a:r>
          </a:p>
        </p:txBody>
      </p:sp>
      <p:sp>
        <p:nvSpPr>
          <p:cNvPr id="5" name="Tijdelijke aanduiding voor inhoud 2"/>
          <p:cNvSpPr txBox="1">
            <a:spLocks/>
          </p:cNvSpPr>
          <p:nvPr/>
        </p:nvSpPr>
        <p:spPr>
          <a:xfrm>
            <a:off x="467544" y="4453789"/>
            <a:ext cx="8229600" cy="211683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742950" indent="-742950">
              <a:buFont typeface="Arial" panose="020B0604020202020204" pitchFamily="34" charset="0"/>
              <a:buAutoNum type="alphaLcPeriod"/>
            </a:pPr>
            <a:r>
              <a:rPr lang="nl-NL" sz="4000" dirty="0">
                <a:solidFill>
                  <a:srgbClr val="0070C0"/>
                </a:solidFill>
                <a:latin typeface="Trebuchet MS" panose="020B0603020202020204" pitchFamily="34" charset="0"/>
              </a:rPr>
              <a:t>2 x 12 + 2 = 26, dus C</a:t>
            </a:r>
            <a:r>
              <a:rPr lang="nl-NL" sz="4000" baseline="-25000" dirty="0">
                <a:solidFill>
                  <a:srgbClr val="0070C0"/>
                </a:solidFill>
                <a:latin typeface="Trebuchet MS" panose="020B0603020202020204" pitchFamily="34" charset="0"/>
              </a:rPr>
              <a:t>12</a:t>
            </a:r>
            <a:r>
              <a:rPr lang="nl-NL" sz="4000" dirty="0">
                <a:solidFill>
                  <a:srgbClr val="0070C0"/>
                </a:solidFill>
                <a:latin typeface="Trebuchet MS" panose="020B0603020202020204" pitchFamily="34" charset="0"/>
              </a:rPr>
              <a:t>H</a:t>
            </a:r>
            <a:r>
              <a:rPr lang="nl-NL" sz="4000" baseline="-25000" dirty="0">
                <a:solidFill>
                  <a:srgbClr val="0070C0"/>
                </a:solidFill>
                <a:latin typeface="Trebuchet MS" panose="020B0603020202020204" pitchFamily="34" charset="0"/>
              </a:rPr>
              <a:t>26</a:t>
            </a:r>
            <a:endParaRPr lang="nl-NL" sz="4000" dirty="0">
              <a:solidFill>
                <a:srgbClr val="0070C0"/>
              </a:solidFill>
              <a:latin typeface="Trebuchet MS" panose="020B0603020202020204" pitchFamily="34" charset="0"/>
            </a:endParaRPr>
          </a:p>
          <a:p>
            <a:pPr marL="742950" indent="-742950">
              <a:buFont typeface="Arial" panose="020B0604020202020204" pitchFamily="34" charset="0"/>
              <a:buAutoNum type="alphaLcPeriod"/>
            </a:pPr>
            <a:r>
              <a:rPr lang="nl-NL" sz="4000" dirty="0">
                <a:solidFill>
                  <a:srgbClr val="0070C0"/>
                </a:solidFill>
                <a:latin typeface="Trebuchet MS" panose="020B0603020202020204" pitchFamily="34" charset="0"/>
              </a:rPr>
              <a:t>(20 – 2) / 2 = 9, dus C</a:t>
            </a:r>
            <a:r>
              <a:rPr lang="nl-NL" sz="4000" baseline="-25000" dirty="0">
                <a:solidFill>
                  <a:srgbClr val="0070C0"/>
                </a:solidFill>
                <a:latin typeface="Trebuchet MS" panose="020B0603020202020204" pitchFamily="34" charset="0"/>
              </a:rPr>
              <a:t>9</a:t>
            </a:r>
            <a:r>
              <a:rPr lang="nl-NL" sz="4000" dirty="0">
                <a:solidFill>
                  <a:srgbClr val="0070C0"/>
                </a:solidFill>
                <a:latin typeface="Trebuchet MS" panose="020B0603020202020204" pitchFamily="34" charset="0"/>
              </a:rPr>
              <a:t>H</a:t>
            </a:r>
            <a:r>
              <a:rPr lang="nl-NL" sz="4000" baseline="-25000" dirty="0">
                <a:solidFill>
                  <a:srgbClr val="0070C0"/>
                </a:solidFill>
                <a:latin typeface="Trebuchet MS" panose="020B0603020202020204" pitchFamily="34" charset="0"/>
              </a:rPr>
              <a:t>20</a:t>
            </a:r>
            <a:endParaRPr lang="nl-NL" sz="4000" dirty="0">
              <a:solidFill>
                <a:srgbClr val="0070C0"/>
              </a:solidFill>
              <a:latin typeface="Trebuchet MS" panose="020B06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124958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23528" y="1700808"/>
            <a:ext cx="8640960" cy="280831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nl-NL" sz="3600" dirty="0">
                <a:latin typeface="Trebuchet MS" panose="020B0603020202020204" pitchFamily="34" charset="0"/>
              </a:rPr>
              <a:t>Dit is etheenamine:</a:t>
            </a:r>
          </a:p>
          <a:p>
            <a:pPr marL="0" indent="0">
              <a:buNone/>
            </a:pPr>
            <a:endParaRPr lang="nl-NL" sz="4300" dirty="0">
              <a:latin typeface="Trebuchet MS" panose="020B0603020202020204" pitchFamily="34" charset="0"/>
            </a:endParaRPr>
          </a:p>
          <a:p>
            <a:pPr marL="0" indent="0">
              <a:buNone/>
            </a:pPr>
            <a:r>
              <a:rPr lang="nl-NL" sz="3600" dirty="0">
                <a:latin typeface="Trebuchet MS" panose="020B0603020202020204" pitchFamily="34" charset="0"/>
              </a:rPr>
              <a:t>Teken de structuurformules van nog twee isomeren (niet cyclisch).</a:t>
            </a:r>
          </a:p>
          <a:p>
            <a:pPr marL="0" indent="0">
              <a:buNone/>
            </a:pPr>
            <a:endParaRPr lang="nl-NL" sz="3600" dirty="0">
              <a:latin typeface="Trebuchet MS" panose="020B0603020202020204" pitchFamily="34" charset="0"/>
            </a:endParaRPr>
          </a:p>
          <a:p>
            <a:pPr marL="0" indent="0">
              <a:buNone/>
            </a:pPr>
            <a:endParaRPr lang="nl-NL" sz="4300" dirty="0">
              <a:latin typeface="Trebuchet MS" panose="020B0603020202020204" pitchFamily="34" charset="0"/>
            </a:endParaRPr>
          </a:p>
          <a:p>
            <a:pPr marL="0" indent="0">
              <a:buNone/>
            </a:pPr>
            <a:endParaRPr lang="nl-NL" sz="4300" dirty="0">
              <a:latin typeface="Trebuchet MS" panose="020B0603020202020204" pitchFamily="34" charset="0"/>
            </a:endParaRPr>
          </a:p>
          <a:p>
            <a:pPr marL="0" indent="0">
              <a:buNone/>
            </a:pPr>
            <a:endParaRPr lang="nl-NL" sz="4400" baseline="-25000" dirty="0">
              <a:latin typeface="Trebuchet MS" panose="020B0603020202020204" pitchFamily="34" charset="0"/>
            </a:endParaRPr>
          </a:p>
        </p:txBody>
      </p:sp>
      <p:sp>
        <p:nvSpPr>
          <p:cNvPr id="4" name="Titel 1"/>
          <p:cNvSpPr>
            <a:spLocks noGrp="1"/>
          </p:cNvSpPr>
          <p:nvPr>
            <p:ph type="title"/>
          </p:nvPr>
        </p:nvSpPr>
        <p:spPr>
          <a:solidFill>
            <a:srgbClr val="FFC000"/>
          </a:solidFill>
        </p:spPr>
        <p:txBody>
          <a:bodyPr/>
          <a:lstStyle/>
          <a:p>
            <a:r>
              <a:rPr lang="nl-NL" dirty="0">
                <a:latin typeface="Trebuchet MS" panose="020B0603020202020204" pitchFamily="34" charset="0"/>
              </a:rPr>
              <a:t>Opgave 10</a:t>
            </a: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4008" y="1567503"/>
            <a:ext cx="2736305" cy="17865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81466628"/>
              </p:ext>
            </p:extLst>
          </p:nvPr>
        </p:nvGraphicFramePr>
        <p:xfrm>
          <a:off x="457200" y="4528197"/>
          <a:ext cx="7179786" cy="185313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4" name="CS ChemDraw Drawing" r:id="rId4" imgW="2594948" imgH="670108" progId="ChemDraw.Document.6.0">
                  <p:embed/>
                </p:oleObj>
              </mc:Choice>
              <mc:Fallback>
                <p:oleObj name="CS ChemDraw Drawing" r:id="rId4" imgW="2594948" imgH="670108" progId="ChemDraw.Document.6.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457200" y="4528197"/>
                        <a:ext cx="7179786" cy="185313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1370390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161277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nl-NL" sz="4400" dirty="0">
                <a:latin typeface="Trebuchet MS" panose="020B0603020202020204" pitchFamily="34" charset="0"/>
              </a:rPr>
              <a:t>Welke kenmerken in de C-keten kan onvertakt C</a:t>
            </a:r>
            <a:r>
              <a:rPr lang="nl-NL" sz="4400" baseline="-25000" dirty="0">
                <a:latin typeface="Trebuchet MS" panose="020B0603020202020204" pitchFamily="34" charset="0"/>
              </a:rPr>
              <a:t>17</a:t>
            </a:r>
            <a:r>
              <a:rPr lang="nl-NL" sz="4400" dirty="0">
                <a:latin typeface="Trebuchet MS" panose="020B0603020202020204" pitchFamily="34" charset="0"/>
              </a:rPr>
              <a:t>H</a:t>
            </a:r>
            <a:r>
              <a:rPr lang="nl-NL" sz="4400" baseline="-25000" dirty="0">
                <a:latin typeface="Trebuchet MS" panose="020B0603020202020204" pitchFamily="34" charset="0"/>
              </a:rPr>
              <a:t>32</a:t>
            </a:r>
            <a:r>
              <a:rPr lang="nl-NL" sz="4400" dirty="0">
                <a:latin typeface="Trebuchet MS" panose="020B0603020202020204" pitchFamily="34" charset="0"/>
              </a:rPr>
              <a:t> hebben?</a:t>
            </a:r>
            <a:endParaRPr lang="nl-NL" sz="4400" baseline="-25000" dirty="0">
              <a:latin typeface="Trebuchet MS" panose="020B0603020202020204" pitchFamily="34" charset="0"/>
            </a:endParaRPr>
          </a:p>
        </p:txBody>
      </p:sp>
      <p:sp>
        <p:nvSpPr>
          <p:cNvPr id="4" name="Titel 1"/>
          <p:cNvSpPr>
            <a:spLocks noGrp="1"/>
          </p:cNvSpPr>
          <p:nvPr>
            <p:ph type="title"/>
          </p:nvPr>
        </p:nvSpPr>
        <p:spPr>
          <a:solidFill>
            <a:srgbClr val="FFC000"/>
          </a:solidFill>
        </p:spPr>
        <p:txBody>
          <a:bodyPr/>
          <a:lstStyle/>
          <a:p>
            <a:r>
              <a:rPr lang="nl-NL" dirty="0">
                <a:latin typeface="Trebuchet MS" panose="020B0603020202020204" pitchFamily="34" charset="0"/>
              </a:rPr>
              <a:t>Opgave 2</a:t>
            </a:r>
          </a:p>
        </p:txBody>
      </p:sp>
      <p:sp>
        <p:nvSpPr>
          <p:cNvPr id="5" name="Tijdelijke aanduiding voor inhoud 2"/>
          <p:cNvSpPr txBox="1">
            <a:spLocks/>
          </p:cNvSpPr>
          <p:nvPr/>
        </p:nvSpPr>
        <p:spPr>
          <a:xfrm>
            <a:off x="467544" y="3140968"/>
            <a:ext cx="8229600" cy="161277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nl-NL" sz="4000" dirty="0">
                <a:solidFill>
                  <a:srgbClr val="0070C0"/>
                </a:solidFill>
                <a:latin typeface="Trebuchet MS" panose="020B0603020202020204" pitchFamily="34" charset="0"/>
              </a:rPr>
              <a:t>Indien alkaan: C</a:t>
            </a:r>
            <a:r>
              <a:rPr lang="nl-NL" sz="4000" baseline="-25000" dirty="0">
                <a:solidFill>
                  <a:srgbClr val="0070C0"/>
                </a:solidFill>
                <a:latin typeface="Trebuchet MS" panose="020B0603020202020204" pitchFamily="34" charset="0"/>
              </a:rPr>
              <a:t>17</a:t>
            </a:r>
            <a:r>
              <a:rPr lang="nl-NL" sz="4000" dirty="0">
                <a:solidFill>
                  <a:srgbClr val="0070C0"/>
                </a:solidFill>
                <a:latin typeface="Trebuchet MS" panose="020B0603020202020204" pitchFamily="34" charset="0"/>
              </a:rPr>
              <a:t>H</a:t>
            </a:r>
            <a:r>
              <a:rPr lang="nl-NL" sz="4000" baseline="-25000" dirty="0">
                <a:solidFill>
                  <a:srgbClr val="0070C0"/>
                </a:solidFill>
                <a:latin typeface="Trebuchet MS" panose="020B0603020202020204" pitchFamily="34" charset="0"/>
              </a:rPr>
              <a:t>36</a:t>
            </a:r>
            <a:r>
              <a:rPr lang="nl-NL" sz="4000" dirty="0">
                <a:solidFill>
                  <a:srgbClr val="0070C0"/>
                </a:solidFill>
                <a:latin typeface="Trebuchet MS" panose="020B0603020202020204" pitchFamily="34" charset="0"/>
              </a:rPr>
              <a:t>.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nl-NL" sz="4000" dirty="0">
                <a:solidFill>
                  <a:srgbClr val="0070C0"/>
                </a:solidFill>
                <a:latin typeface="Trebuchet MS" panose="020B0603020202020204" pitchFamily="34" charset="0"/>
              </a:rPr>
              <a:t>Nu 4 H’s minder, dus:</a:t>
            </a:r>
          </a:p>
        </p:txBody>
      </p:sp>
      <p:sp>
        <p:nvSpPr>
          <p:cNvPr id="6" name="Tijdelijke aanduiding voor inhoud 2"/>
          <p:cNvSpPr txBox="1">
            <a:spLocks/>
          </p:cNvSpPr>
          <p:nvPr/>
        </p:nvSpPr>
        <p:spPr>
          <a:xfrm>
            <a:off x="467544" y="4753744"/>
            <a:ext cx="8229600" cy="907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nl-NL" sz="4000" dirty="0">
                <a:solidFill>
                  <a:srgbClr val="0070C0"/>
                </a:solidFill>
                <a:latin typeface="Trebuchet MS" panose="020B0603020202020204" pitchFamily="34" charset="0"/>
              </a:rPr>
              <a:t>2 x C=C of 1 x C</a:t>
            </a:r>
            <a:r>
              <a:rPr lang="nl-NL" sz="4000" dirty="0">
                <a:solidFill>
                  <a:srgbClr val="0070C0"/>
                </a:solidFill>
                <a:latin typeface="Cambria Math"/>
                <a:ea typeface="Cambria Math"/>
              </a:rPr>
              <a:t>≡</a:t>
            </a:r>
            <a:r>
              <a:rPr lang="nl-NL" sz="4000" dirty="0">
                <a:solidFill>
                  <a:srgbClr val="0070C0"/>
                </a:solidFill>
                <a:latin typeface="Trebuchet MS" panose="020B0603020202020204" pitchFamily="34" charset="0"/>
              </a:rPr>
              <a:t>C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nl-NL" sz="4000" dirty="0">
              <a:latin typeface="Trebuchet MS" panose="020B06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909596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23528" y="1600200"/>
            <a:ext cx="8496944" cy="96470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nl-NL" sz="4400" dirty="0">
                <a:latin typeface="Trebuchet MS" panose="020B0603020202020204" pitchFamily="34" charset="0"/>
              </a:rPr>
              <a:t>Geef de systematische naam van</a:t>
            </a:r>
            <a:endParaRPr lang="nl-NL" sz="4400" baseline="-25000" dirty="0">
              <a:latin typeface="Trebuchet MS" panose="020B0603020202020204" pitchFamily="34" charset="0"/>
            </a:endParaRPr>
          </a:p>
        </p:txBody>
      </p:sp>
      <p:sp>
        <p:nvSpPr>
          <p:cNvPr id="4" name="Titel 1"/>
          <p:cNvSpPr>
            <a:spLocks noGrp="1"/>
          </p:cNvSpPr>
          <p:nvPr>
            <p:ph type="title"/>
          </p:nvPr>
        </p:nvSpPr>
        <p:spPr>
          <a:solidFill>
            <a:srgbClr val="FFC000"/>
          </a:solidFill>
        </p:spPr>
        <p:txBody>
          <a:bodyPr/>
          <a:lstStyle/>
          <a:p>
            <a:r>
              <a:rPr lang="nl-NL" dirty="0">
                <a:latin typeface="Trebuchet MS" panose="020B0603020202020204" pitchFamily="34" charset="0"/>
              </a:rPr>
              <a:t>Opgave 3</a:t>
            </a:r>
          </a:p>
        </p:txBody>
      </p:sp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80828260"/>
              </p:ext>
            </p:extLst>
          </p:nvPr>
        </p:nvGraphicFramePr>
        <p:xfrm>
          <a:off x="1883772" y="2420888"/>
          <a:ext cx="3801210" cy="280831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0" name="ChemSketch" r:id="rId3" imgW="1026720" imgH="759240" progId="ACD.ChemSketch.20">
                  <p:embed/>
                </p:oleObj>
              </mc:Choice>
              <mc:Fallback>
                <p:oleObj name="ChemSketch" r:id="rId3" imgW="1026720" imgH="759240" progId="ACD.ChemSketch.2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883772" y="2420888"/>
                        <a:ext cx="3801210" cy="280831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ijdelijke aanduiding voor inhoud 2"/>
          <p:cNvSpPr txBox="1">
            <a:spLocks/>
          </p:cNvSpPr>
          <p:nvPr/>
        </p:nvSpPr>
        <p:spPr>
          <a:xfrm>
            <a:off x="323528" y="5240941"/>
            <a:ext cx="8496944" cy="9647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nl-NL" sz="4400" dirty="0">
                <a:solidFill>
                  <a:srgbClr val="0070C0"/>
                </a:solidFill>
                <a:latin typeface="Trebuchet MS" panose="020B0603020202020204" pitchFamily="34" charset="0"/>
              </a:rPr>
              <a:t>(2-)methylbut-2-een</a:t>
            </a:r>
            <a:endParaRPr lang="nl-NL" sz="4400" baseline="-25000" dirty="0">
              <a:solidFill>
                <a:srgbClr val="0070C0"/>
              </a:solidFill>
              <a:latin typeface="Trebuchet MS" panose="020B06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951962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23528" y="1600200"/>
            <a:ext cx="8496944" cy="5069160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nl-NL" sz="4300" dirty="0">
                <a:latin typeface="Trebuchet MS" panose="020B0603020202020204" pitchFamily="34" charset="0"/>
              </a:rPr>
              <a:t>Dit is cyclopentaan. Het behoort tot de </a:t>
            </a:r>
            <a:r>
              <a:rPr lang="nl-NL" sz="4300" dirty="0" err="1">
                <a:latin typeface="Trebuchet MS" panose="020B0603020202020204" pitchFamily="34" charset="0"/>
              </a:rPr>
              <a:t>cycloalkanen</a:t>
            </a:r>
            <a:r>
              <a:rPr lang="nl-NL" sz="4300" dirty="0">
                <a:latin typeface="Trebuchet MS" panose="020B0603020202020204" pitchFamily="34" charset="0"/>
              </a:rPr>
              <a:t>.</a:t>
            </a:r>
          </a:p>
          <a:p>
            <a:pPr marL="0" indent="0">
              <a:buNone/>
            </a:pPr>
            <a:endParaRPr lang="nl-NL" sz="4800" dirty="0">
              <a:latin typeface="Trebuchet MS" panose="020B0603020202020204" pitchFamily="34" charset="0"/>
            </a:endParaRPr>
          </a:p>
          <a:p>
            <a:pPr marL="0" indent="0">
              <a:buNone/>
            </a:pPr>
            <a:endParaRPr lang="nl-NL" sz="4800" dirty="0">
              <a:latin typeface="Trebuchet MS" panose="020B0603020202020204" pitchFamily="34" charset="0"/>
            </a:endParaRPr>
          </a:p>
          <a:p>
            <a:pPr marL="0" indent="0">
              <a:buNone/>
            </a:pPr>
            <a:endParaRPr lang="nl-NL" sz="4800" dirty="0">
              <a:latin typeface="Trebuchet MS" panose="020B0603020202020204" pitchFamily="34" charset="0"/>
            </a:endParaRPr>
          </a:p>
          <a:p>
            <a:pPr marL="0" indent="0">
              <a:buNone/>
            </a:pPr>
            <a:endParaRPr lang="nl-NL" sz="4800" dirty="0">
              <a:latin typeface="Trebuchet MS" panose="020B0603020202020204" pitchFamily="34" charset="0"/>
            </a:endParaRPr>
          </a:p>
          <a:p>
            <a:pPr marL="0" indent="0">
              <a:buNone/>
            </a:pPr>
            <a:r>
              <a:rPr lang="nl-NL" sz="4300" dirty="0">
                <a:latin typeface="Trebuchet MS" panose="020B0603020202020204" pitchFamily="34" charset="0"/>
              </a:rPr>
              <a:t>Geef de algemene formule van de </a:t>
            </a:r>
            <a:r>
              <a:rPr lang="nl-NL" sz="4300" dirty="0" err="1">
                <a:latin typeface="Trebuchet MS" panose="020B0603020202020204" pitchFamily="34" charset="0"/>
              </a:rPr>
              <a:t>cycloalkanen</a:t>
            </a:r>
            <a:r>
              <a:rPr lang="nl-NL" sz="4300" dirty="0">
                <a:latin typeface="Trebuchet MS" panose="020B0603020202020204" pitchFamily="34" charset="0"/>
              </a:rPr>
              <a:t>.</a:t>
            </a:r>
          </a:p>
          <a:p>
            <a:pPr marL="0" indent="0">
              <a:buNone/>
            </a:pPr>
            <a:endParaRPr lang="nl-NL" sz="4400" baseline="-25000" dirty="0">
              <a:latin typeface="Trebuchet MS" panose="020B0603020202020204" pitchFamily="34" charset="0"/>
            </a:endParaRPr>
          </a:p>
        </p:txBody>
      </p:sp>
      <p:sp>
        <p:nvSpPr>
          <p:cNvPr id="4" name="Titel 1"/>
          <p:cNvSpPr>
            <a:spLocks noGrp="1"/>
          </p:cNvSpPr>
          <p:nvPr>
            <p:ph type="title"/>
          </p:nvPr>
        </p:nvSpPr>
        <p:spPr>
          <a:solidFill>
            <a:srgbClr val="FFC000"/>
          </a:solidFill>
        </p:spPr>
        <p:txBody>
          <a:bodyPr/>
          <a:lstStyle/>
          <a:p>
            <a:r>
              <a:rPr lang="nl-NL" dirty="0">
                <a:latin typeface="Trebuchet MS" panose="020B0603020202020204" pitchFamily="34" charset="0"/>
              </a:rPr>
              <a:t>Opgave 4</a:t>
            </a:r>
          </a:p>
        </p:txBody>
      </p:sp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71939341"/>
              </p:ext>
            </p:extLst>
          </p:nvPr>
        </p:nvGraphicFramePr>
        <p:xfrm>
          <a:off x="5508104" y="2204864"/>
          <a:ext cx="2932087" cy="305134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4" name="ChemSketch" r:id="rId3" imgW="1131120" imgH="1177200" progId="ACD.ChemSketch.20">
                  <p:embed/>
                </p:oleObj>
              </mc:Choice>
              <mc:Fallback>
                <p:oleObj name="ChemSketch" r:id="rId3" imgW="1131120" imgH="1177200" progId="ACD.ChemSketch.2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5508104" y="2204864"/>
                        <a:ext cx="2932087" cy="305134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ijdelijke aanduiding voor inhoud 2"/>
          <p:cNvSpPr txBox="1">
            <a:spLocks/>
          </p:cNvSpPr>
          <p:nvPr/>
        </p:nvSpPr>
        <p:spPr>
          <a:xfrm>
            <a:off x="323528" y="2924944"/>
            <a:ext cx="5112568" cy="19442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nl-NL" sz="4000" dirty="0">
                <a:solidFill>
                  <a:srgbClr val="0070C0"/>
                </a:solidFill>
                <a:latin typeface="Trebuchet MS" panose="020B0603020202020204" pitchFamily="34" charset="0"/>
              </a:rPr>
              <a:t>Hiernaast C</a:t>
            </a:r>
            <a:r>
              <a:rPr lang="nl-NL" sz="4000" baseline="-25000" dirty="0">
                <a:solidFill>
                  <a:srgbClr val="0070C0"/>
                </a:solidFill>
                <a:latin typeface="Trebuchet MS" panose="020B0603020202020204" pitchFamily="34" charset="0"/>
              </a:rPr>
              <a:t>5</a:t>
            </a:r>
            <a:r>
              <a:rPr lang="nl-NL" sz="4000" dirty="0">
                <a:solidFill>
                  <a:srgbClr val="0070C0"/>
                </a:solidFill>
                <a:latin typeface="Trebuchet MS" panose="020B0603020202020204" pitchFamily="34" charset="0"/>
              </a:rPr>
              <a:t>H</a:t>
            </a:r>
            <a:r>
              <a:rPr lang="nl-NL" sz="4000" baseline="-25000" dirty="0">
                <a:solidFill>
                  <a:srgbClr val="0070C0"/>
                </a:solidFill>
                <a:latin typeface="Trebuchet MS" panose="020B0603020202020204" pitchFamily="34" charset="0"/>
              </a:rPr>
              <a:t>10</a:t>
            </a:r>
            <a:r>
              <a:rPr lang="nl-NL" sz="4000" dirty="0">
                <a:solidFill>
                  <a:srgbClr val="0070C0"/>
                </a:solidFill>
                <a:latin typeface="Trebuchet MS" panose="020B0603020202020204" pitchFamily="34" charset="0"/>
              </a:rPr>
              <a:t>, dus 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nl-NL" sz="4000" dirty="0">
                <a:solidFill>
                  <a:srgbClr val="0070C0"/>
                </a:solidFill>
                <a:latin typeface="Trebuchet MS" panose="020B0603020202020204" pitchFamily="34" charset="0"/>
              </a:rPr>
              <a:t>algemeen: C</a:t>
            </a:r>
            <a:r>
              <a:rPr lang="nl-NL" sz="4000" baseline="-25000" dirty="0">
                <a:solidFill>
                  <a:srgbClr val="0070C0"/>
                </a:solidFill>
                <a:latin typeface="Trebuchet MS" panose="020B0603020202020204" pitchFamily="34" charset="0"/>
              </a:rPr>
              <a:t>n</a:t>
            </a:r>
            <a:r>
              <a:rPr lang="nl-NL" sz="4000" dirty="0">
                <a:solidFill>
                  <a:srgbClr val="0070C0"/>
                </a:solidFill>
                <a:latin typeface="Trebuchet MS" panose="020B0603020202020204" pitchFamily="34" charset="0"/>
              </a:rPr>
              <a:t>H</a:t>
            </a:r>
            <a:r>
              <a:rPr lang="nl-NL" sz="4000" baseline="-25000" dirty="0">
                <a:solidFill>
                  <a:srgbClr val="0070C0"/>
                </a:solidFill>
                <a:latin typeface="Trebuchet MS" panose="020B0603020202020204" pitchFamily="34" charset="0"/>
              </a:rPr>
              <a:t>2n</a:t>
            </a:r>
            <a:r>
              <a:rPr lang="nl-NL" sz="4000" dirty="0">
                <a:solidFill>
                  <a:srgbClr val="0070C0"/>
                </a:solidFill>
                <a:latin typeface="Trebuchet MS" panose="020B0603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7853597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23528" y="1628800"/>
            <a:ext cx="8640960" cy="388843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nl-NL" sz="4000" dirty="0">
                <a:latin typeface="Trebuchet MS" panose="020B0603020202020204" pitchFamily="34" charset="0"/>
              </a:rPr>
              <a:t>Dit is </a:t>
            </a:r>
            <a:r>
              <a:rPr lang="nl-NL" sz="4000" dirty="0" err="1">
                <a:latin typeface="Trebuchet MS" panose="020B0603020202020204" pitchFamily="34" charset="0"/>
              </a:rPr>
              <a:t>methylethanoaat</a:t>
            </a:r>
            <a:r>
              <a:rPr lang="nl-NL" sz="4000" dirty="0">
                <a:latin typeface="Trebuchet MS" panose="020B0603020202020204" pitchFamily="34" charset="0"/>
              </a:rPr>
              <a:t>:</a:t>
            </a:r>
          </a:p>
          <a:p>
            <a:pPr marL="0" indent="0">
              <a:buNone/>
            </a:pPr>
            <a:endParaRPr lang="nl-NL" sz="4300" dirty="0">
              <a:latin typeface="Trebuchet MS" panose="020B0603020202020204" pitchFamily="34" charset="0"/>
            </a:endParaRPr>
          </a:p>
          <a:p>
            <a:pPr marL="0" indent="0">
              <a:buNone/>
            </a:pPr>
            <a:endParaRPr lang="nl-NL" sz="4300" dirty="0">
              <a:latin typeface="Trebuchet MS" panose="020B0603020202020204" pitchFamily="34" charset="0"/>
            </a:endParaRPr>
          </a:p>
          <a:p>
            <a:pPr marL="0" indent="0">
              <a:buNone/>
            </a:pPr>
            <a:endParaRPr lang="nl-NL" sz="4300" dirty="0">
              <a:latin typeface="Trebuchet MS" panose="020B0603020202020204" pitchFamily="34" charset="0"/>
            </a:endParaRPr>
          </a:p>
          <a:p>
            <a:pPr marL="0" indent="0">
              <a:buNone/>
            </a:pPr>
            <a:r>
              <a:rPr lang="nl-NL" sz="4000" dirty="0">
                <a:latin typeface="Trebuchet MS" panose="020B0603020202020204" pitchFamily="34" charset="0"/>
              </a:rPr>
              <a:t>Is dit een isomeer van propaanzuur?</a:t>
            </a:r>
          </a:p>
          <a:p>
            <a:pPr marL="0" indent="0">
              <a:buNone/>
            </a:pPr>
            <a:endParaRPr lang="nl-NL" sz="4400" baseline="-25000" dirty="0">
              <a:latin typeface="Trebuchet MS" panose="020B0603020202020204" pitchFamily="34" charset="0"/>
            </a:endParaRPr>
          </a:p>
        </p:txBody>
      </p:sp>
      <p:sp>
        <p:nvSpPr>
          <p:cNvPr id="4" name="Titel 1"/>
          <p:cNvSpPr>
            <a:spLocks noGrp="1"/>
          </p:cNvSpPr>
          <p:nvPr>
            <p:ph type="title"/>
          </p:nvPr>
        </p:nvSpPr>
        <p:spPr>
          <a:solidFill>
            <a:srgbClr val="FFC000"/>
          </a:solidFill>
        </p:spPr>
        <p:txBody>
          <a:bodyPr/>
          <a:lstStyle/>
          <a:p>
            <a:r>
              <a:rPr lang="nl-NL" dirty="0">
                <a:latin typeface="Trebuchet MS" panose="020B0603020202020204" pitchFamily="34" charset="0"/>
              </a:rPr>
              <a:t>Opgave 5</a:t>
            </a: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89196976"/>
              </p:ext>
            </p:extLst>
          </p:nvPr>
        </p:nvGraphicFramePr>
        <p:xfrm>
          <a:off x="611560" y="2276872"/>
          <a:ext cx="3819467" cy="246529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9" name="ChemSketch" r:id="rId3" imgW="1397520" imgH="901800" progId="ACD.ChemSketch.20">
                  <p:embed/>
                </p:oleObj>
              </mc:Choice>
              <mc:Fallback>
                <p:oleObj name="ChemSketch" r:id="rId3" imgW="1397520" imgH="901800" progId="ACD.ChemSketch.2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611560" y="2276872"/>
                        <a:ext cx="3819467" cy="246529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8197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60032" y="2420888"/>
            <a:ext cx="3572638" cy="20882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Tijdelijke aanduiding voor inhoud 2"/>
          <p:cNvSpPr txBox="1">
            <a:spLocks/>
          </p:cNvSpPr>
          <p:nvPr/>
        </p:nvSpPr>
        <p:spPr>
          <a:xfrm>
            <a:off x="179512" y="5589240"/>
            <a:ext cx="8496944" cy="9647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nl-NL" sz="4400" dirty="0">
                <a:solidFill>
                  <a:srgbClr val="0070C0"/>
                </a:solidFill>
                <a:latin typeface="Trebuchet MS" panose="020B0603020202020204" pitchFamily="34" charset="0"/>
              </a:rPr>
              <a:t>Allebei C</a:t>
            </a:r>
            <a:r>
              <a:rPr lang="nl-NL" sz="4400" baseline="-25000" dirty="0">
                <a:solidFill>
                  <a:srgbClr val="0070C0"/>
                </a:solidFill>
                <a:latin typeface="Trebuchet MS" panose="020B0603020202020204" pitchFamily="34" charset="0"/>
              </a:rPr>
              <a:t>3</a:t>
            </a:r>
            <a:r>
              <a:rPr lang="nl-NL" sz="4400" dirty="0">
                <a:solidFill>
                  <a:srgbClr val="0070C0"/>
                </a:solidFill>
                <a:latin typeface="Trebuchet MS" panose="020B0603020202020204" pitchFamily="34" charset="0"/>
              </a:rPr>
              <a:t>H</a:t>
            </a:r>
            <a:r>
              <a:rPr lang="nl-NL" sz="4400" baseline="-25000" dirty="0">
                <a:solidFill>
                  <a:srgbClr val="0070C0"/>
                </a:solidFill>
                <a:latin typeface="Trebuchet MS" panose="020B0603020202020204" pitchFamily="34" charset="0"/>
              </a:rPr>
              <a:t>6</a:t>
            </a:r>
            <a:r>
              <a:rPr lang="nl-NL" sz="4400" dirty="0">
                <a:solidFill>
                  <a:srgbClr val="0070C0"/>
                </a:solidFill>
                <a:latin typeface="Trebuchet MS" panose="020B0603020202020204" pitchFamily="34" charset="0"/>
              </a:rPr>
              <a:t>O</a:t>
            </a:r>
            <a:r>
              <a:rPr lang="nl-NL" sz="4400" baseline="-25000" dirty="0">
                <a:solidFill>
                  <a:srgbClr val="0070C0"/>
                </a:solidFill>
                <a:latin typeface="Trebuchet MS" panose="020B0603020202020204" pitchFamily="34" charset="0"/>
              </a:rPr>
              <a:t>2</a:t>
            </a:r>
            <a:r>
              <a:rPr lang="nl-NL" sz="4400" dirty="0">
                <a:solidFill>
                  <a:srgbClr val="0070C0"/>
                </a:solidFill>
                <a:latin typeface="Trebuchet MS" panose="020B0603020202020204" pitchFamily="34" charset="0"/>
              </a:rPr>
              <a:t>, dus ja.</a:t>
            </a:r>
            <a:endParaRPr lang="nl-NL" sz="4400" baseline="-25000" dirty="0">
              <a:solidFill>
                <a:srgbClr val="0070C0"/>
              </a:solidFill>
              <a:latin typeface="Trebuchet MS" panose="020B06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41487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95536" y="3429000"/>
            <a:ext cx="8640960" cy="151216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nl-NL" sz="4300" dirty="0">
                <a:latin typeface="Trebuchet MS" panose="020B0603020202020204" pitchFamily="34" charset="0"/>
              </a:rPr>
              <a:t>Wat voor type reactie is hier weergegeven?</a:t>
            </a:r>
          </a:p>
          <a:p>
            <a:pPr marL="0" indent="0">
              <a:buNone/>
            </a:pPr>
            <a:endParaRPr lang="nl-NL" sz="4300" dirty="0">
              <a:latin typeface="Trebuchet MS" panose="020B0603020202020204" pitchFamily="34" charset="0"/>
            </a:endParaRPr>
          </a:p>
          <a:p>
            <a:pPr marL="0" indent="0">
              <a:buNone/>
            </a:pPr>
            <a:endParaRPr lang="nl-NL" sz="4300" dirty="0">
              <a:latin typeface="Trebuchet MS" panose="020B0603020202020204" pitchFamily="34" charset="0"/>
            </a:endParaRPr>
          </a:p>
          <a:p>
            <a:pPr marL="0" indent="0">
              <a:buNone/>
            </a:pPr>
            <a:endParaRPr lang="nl-NL" sz="4300" dirty="0">
              <a:latin typeface="Trebuchet MS" panose="020B0603020202020204" pitchFamily="34" charset="0"/>
            </a:endParaRPr>
          </a:p>
          <a:p>
            <a:pPr marL="0" indent="0">
              <a:buNone/>
            </a:pPr>
            <a:endParaRPr lang="nl-NL" sz="4400" baseline="-25000" dirty="0">
              <a:latin typeface="Trebuchet MS" panose="020B0603020202020204" pitchFamily="34" charset="0"/>
            </a:endParaRPr>
          </a:p>
        </p:txBody>
      </p:sp>
      <p:sp>
        <p:nvSpPr>
          <p:cNvPr id="4" name="Titel 1"/>
          <p:cNvSpPr>
            <a:spLocks noGrp="1"/>
          </p:cNvSpPr>
          <p:nvPr>
            <p:ph type="title"/>
          </p:nvPr>
        </p:nvSpPr>
        <p:spPr>
          <a:solidFill>
            <a:srgbClr val="FFC000"/>
          </a:solidFill>
        </p:spPr>
        <p:txBody>
          <a:bodyPr/>
          <a:lstStyle/>
          <a:p>
            <a:r>
              <a:rPr lang="nl-NL" dirty="0">
                <a:latin typeface="Trebuchet MS" panose="020B0603020202020204" pitchFamily="34" charset="0"/>
              </a:rPr>
              <a:t>Opgave 6</a:t>
            </a:r>
          </a:p>
        </p:txBody>
      </p:sp>
      <p:sp>
        <p:nvSpPr>
          <p:cNvPr id="5" name="Tijdelijke aanduiding voor inhoud 2"/>
          <p:cNvSpPr txBox="1">
            <a:spLocks/>
          </p:cNvSpPr>
          <p:nvPr/>
        </p:nvSpPr>
        <p:spPr>
          <a:xfrm>
            <a:off x="395536" y="5093568"/>
            <a:ext cx="8640960" cy="151216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nl-NL" sz="4000" dirty="0">
                <a:solidFill>
                  <a:srgbClr val="0070C0"/>
                </a:solidFill>
                <a:latin typeface="Trebuchet MS" panose="020B0603020202020204" pitchFamily="34" charset="0"/>
              </a:rPr>
              <a:t>Er wordt een H vervangen door Br,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nl-NL" sz="4000" dirty="0">
                <a:solidFill>
                  <a:srgbClr val="0070C0"/>
                </a:solidFill>
                <a:latin typeface="Trebuchet MS" panose="020B0603020202020204" pitchFamily="34" charset="0"/>
              </a:rPr>
              <a:t>dus substitutiereactie.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nl-NL" sz="4300" dirty="0">
              <a:latin typeface="Trebuchet MS" panose="020B0603020202020204" pitchFamily="34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nl-NL" sz="4300" dirty="0">
              <a:latin typeface="Trebuchet MS" panose="020B0603020202020204" pitchFamily="34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nl-NL" sz="4300" dirty="0">
              <a:latin typeface="Trebuchet MS" panose="020B0603020202020204" pitchFamily="34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nl-NL" sz="4400" baseline="-25000" dirty="0">
              <a:latin typeface="Trebuchet MS" panose="020B0603020202020204" pitchFamily="34" charset="0"/>
            </a:endParaRP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58124084"/>
              </p:ext>
            </p:extLst>
          </p:nvPr>
        </p:nvGraphicFramePr>
        <p:xfrm>
          <a:off x="388894" y="1628800"/>
          <a:ext cx="8566150" cy="15128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3" name="ChemSketch" r:id="rId3" imgW="4515480" imgH="797400" progId="ACD.ChemSketch.20">
                  <p:embed/>
                </p:oleObj>
              </mc:Choice>
              <mc:Fallback>
                <p:oleObj name="ChemSketch" r:id="rId3" imgW="4515480" imgH="797400" progId="ACD.ChemSketch.20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8894" y="1628800"/>
                        <a:ext cx="8566150" cy="15128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9168882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251520" y="1556792"/>
            <a:ext cx="8640960" cy="158417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nl-NL" sz="4000" dirty="0">
                <a:latin typeface="Trebuchet MS" panose="020B0603020202020204" pitchFamily="34" charset="0"/>
              </a:rPr>
              <a:t>Hoeveel isomeren zijn er van C</a:t>
            </a:r>
            <a:r>
              <a:rPr lang="nl-NL" sz="4000" baseline="-25000" dirty="0">
                <a:latin typeface="Trebuchet MS" panose="020B0603020202020204" pitchFamily="34" charset="0"/>
              </a:rPr>
              <a:t>3</a:t>
            </a:r>
            <a:r>
              <a:rPr lang="nl-NL" sz="4000" dirty="0">
                <a:latin typeface="Trebuchet MS" panose="020B0603020202020204" pitchFamily="34" charset="0"/>
              </a:rPr>
              <a:t>H</a:t>
            </a:r>
            <a:r>
              <a:rPr lang="nl-NL" sz="4000" baseline="-25000" dirty="0">
                <a:latin typeface="Trebuchet MS" panose="020B0603020202020204" pitchFamily="34" charset="0"/>
              </a:rPr>
              <a:t>8</a:t>
            </a:r>
            <a:r>
              <a:rPr lang="nl-NL" sz="4000" dirty="0">
                <a:latin typeface="Trebuchet MS" panose="020B0603020202020204" pitchFamily="34" charset="0"/>
              </a:rPr>
              <a:t>O?</a:t>
            </a:r>
          </a:p>
          <a:p>
            <a:pPr marL="0" indent="0">
              <a:buNone/>
            </a:pPr>
            <a:r>
              <a:rPr lang="nl-NL" sz="4000" dirty="0">
                <a:latin typeface="Trebuchet MS" panose="020B0603020202020204" pitchFamily="34" charset="0"/>
              </a:rPr>
              <a:t>A. 2     B. 3     C. 4     D. 5     E. 6</a:t>
            </a:r>
          </a:p>
          <a:p>
            <a:pPr marL="0" indent="0">
              <a:buNone/>
            </a:pPr>
            <a:endParaRPr lang="nl-NL" sz="4300" dirty="0">
              <a:latin typeface="Trebuchet MS" panose="020B0603020202020204" pitchFamily="34" charset="0"/>
            </a:endParaRPr>
          </a:p>
          <a:p>
            <a:pPr marL="0" indent="0">
              <a:buNone/>
            </a:pPr>
            <a:endParaRPr lang="nl-NL" sz="4300" dirty="0">
              <a:latin typeface="Trebuchet MS" panose="020B0603020202020204" pitchFamily="34" charset="0"/>
            </a:endParaRPr>
          </a:p>
          <a:p>
            <a:pPr marL="0" indent="0">
              <a:buNone/>
            </a:pPr>
            <a:endParaRPr lang="nl-NL" sz="4400" baseline="-25000" dirty="0">
              <a:latin typeface="Trebuchet MS" panose="020B0603020202020204" pitchFamily="34" charset="0"/>
            </a:endParaRPr>
          </a:p>
        </p:txBody>
      </p:sp>
      <p:sp>
        <p:nvSpPr>
          <p:cNvPr id="4" name="Titel 1"/>
          <p:cNvSpPr>
            <a:spLocks noGrp="1"/>
          </p:cNvSpPr>
          <p:nvPr>
            <p:ph type="title"/>
          </p:nvPr>
        </p:nvSpPr>
        <p:spPr>
          <a:solidFill>
            <a:srgbClr val="FFC000"/>
          </a:solidFill>
        </p:spPr>
        <p:txBody>
          <a:bodyPr/>
          <a:lstStyle/>
          <a:p>
            <a:r>
              <a:rPr lang="nl-NL" dirty="0">
                <a:latin typeface="Trebuchet MS" panose="020B0603020202020204" pitchFamily="34" charset="0"/>
              </a:rPr>
              <a:t>Opgave 7</a:t>
            </a:r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7" y="3212976"/>
            <a:ext cx="8712971" cy="15841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7953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23528" y="1700808"/>
            <a:ext cx="8640960" cy="352839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nl-NL" sz="4000" dirty="0">
                <a:latin typeface="Trebuchet MS" panose="020B0603020202020204" pitchFamily="34" charset="0"/>
              </a:rPr>
              <a:t>Alkaan of alkeen? In het donker:</a:t>
            </a:r>
          </a:p>
          <a:p>
            <a:pPr marL="0" indent="0">
              <a:buNone/>
            </a:pPr>
            <a:r>
              <a:rPr lang="nl-NL" sz="4000" dirty="0">
                <a:latin typeface="Trebuchet MS" panose="020B0603020202020204" pitchFamily="34" charset="0"/>
              </a:rPr>
              <a:t>……… + Br</a:t>
            </a:r>
            <a:r>
              <a:rPr lang="nl-NL" sz="4000" baseline="-25000" dirty="0">
                <a:latin typeface="Trebuchet MS" panose="020B0603020202020204" pitchFamily="34" charset="0"/>
              </a:rPr>
              <a:t>2</a:t>
            </a:r>
            <a:r>
              <a:rPr lang="nl-NL" sz="4000" dirty="0">
                <a:latin typeface="Trebuchet MS" panose="020B0603020202020204" pitchFamily="34" charset="0"/>
              </a:rPr>
              <a:t> </a:t>
            </a:r>
          </a:p>
          <a:p>
            <a:pPr marL="0" indent="0">
              <a:buNone/>
            </a:pPr>
            <a:r>
              <a:rPr lang="nl-NL" sz="4000" dirty="0">
                <a:latin typeface="Trebuchet MS" panose="020B0603020202020204" pitchFamily="34" charset="0"/>
              </a:rPr>
              <a:t>……… + Br</a:t>
            </a:r>
            <a:r>
              <a:rPr lang="nl-NL" sz="4000" baseline="-25000" dirty="0">
                <a:latin typeface="Trebuchet MS" panose="020B0603020202020204" pitchFamily="34" charset="0"/>
              </a:rPr>
              <a:t>2</a:t>
            </a:r>
            <a:r>
              <a:rPr lang="nl-NL" sz="4000" dirty="0">
                <a:latin typeface="Trebuchet MS" panose="020B0603020202020204" pitchFamily="34" charset="0"/>
              </a:rPr>
              <a:t>       reactie </a:t>
            </a:r>
          </a:p>
          <a:p>
            <a:pPr marL="0" indent="0">
              <a:buNone/>
            </a:pPr>
            <a:r>
              <a:rPr lang="nl-NL" sz="4300" dirty="0">
                <a:latin typeface="Trebuchet MS" panose="020B0603020202020204" pitchFamily="34" charset="0"/>
              </a:rPr>
              <a:t>Vul in op ……: alkaan of alkeen</a:t>
            </a:r>
            <a:endParaRPr lang="nl-NL" sz="4000" dirty="0">
              <a:latin typeface="Trebuchet MS" panose="020B0603020202020204" pitchFamily="34" charset="0"/>
            </a:endParaRPr>
          </a:p>
          <a:p>
            <a:pPr marL="0" indent="0">
              <a:buNone/>
            </a:pPr>
            <a:endParaRPr lang="nl-NL" sz="4300" dirty="0">
              <a:latin typeface="Trebuchet MS" panose="020B0603020202020204" pitchFamily="34" charset="0"/>
            </a:endParaRPr>
          </a:p>
          <a:p>
            <a:pPr marL="0" indent="0">
              <a:buNone/>
            </a:pPr>
            <a:endParaRPr lang="nl-NL" sz="4300" dirty="0">
              <a:latin typeface="Trebuchet MS" panose="020B0603020202020204" pitchFamily="34" charset="0"/>
            </a:endParaRPr>
          </a:p>
          <a:p>
            <a:pPr marL="0" indent="0">
              <a:buNone/>
            </a:pPr>
            <a:endParaRPr lang="nl-NL" sz="4300" dirty="0">
              <a:latin typeface="Trebuchet MS" panose="020B0603020202020204" pitchFamily="34" charset="0"/>
            </a:endParaRPr>
          </a:p>
          <a:p>
            <a:pPr marL="0" indent="0">
              <a:buNone/>
            </a:pPr>
            <a:endParaRPr lang="nl-NL" sz="4400" baseline="-25000" dirty="0">
              <a:latin typeface="Trebuchet MS" panose="020B0603020202020204" pitchFamily="34" charset="0"/>
            </a:endParaRPr>
          </a:p>
        </p:txBody>
      </p:sp>
      <p:sp>
        <p:nvSpPr>
          <p:cNvPr id="4" name="Titel 1"/>
          <p:cNvSpPr>
            <a:spLocks noGrp="1"/>
          </p:cNvSpPr>
          <p:nvPr>
            <p:ph type="title"/>
          </p:nvPr>
        </p:nvSpPr>
        <p:spPr>
          <a:solidFill>
            <a:srgbClr val="FFC000"/>
          </a:solidFill>
        </p:spPr>
        <p:txBody>
          <a:bodyPr/>
          <a:lstStyle/>
          <a:p>
            <a:r>
              <a:rPr lang="nl-NL" dirty="0">
                <a:latin typeface="Trebuchet MS" panose="020B0603020202020204" pitchFamily="34" charset="0"/>
              </a:rPr>
              <a:t>Opgave 8</a:t>
            </a:r>
          </a:p>
        </p:txBody>
      </p:sp>
      <p:cxnSp>
        <p:nvCxnSpPr>
          <p:cNvPr id="6" name="Rechte verbindingslijn met pijl 5"/>
          <p:cNvCxnSpPr/>
          <p:nvPr/>
        </p:nvCxnSpPr>
        <p:spPr>
          <a:xfrm>
            <a:off x="3136032" y="2852936"/>
            <a:ext cx="648072" cy="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Rechte verbindingslijn met pijl 6"/>
          <p:cNvCxnSpPr/>
          <p:nvPr/>
        </p:nvCxnSpPr>
        <p:spPr>
          <a:xfrm>
            <a:off x="3068216" y="3573016"/>
            <a:ext cx="648072" cy="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Rechte verbindingslijn 8"/>
          <p:cNvCxnSpPr/>
          <p:nvPr/>
        </p:nvCxnSpPr>
        <p:spPr>
          <a:xfrm flipH="1">
            <a:off x="3203848" y="2492896"/>
            <a:ext cx="504056" cy="720080"/>
          </a:xfrm>
          <a:prstGeom prst="line">
            <a:avLst/>
          </a:prstGeom>
          <a:ln w="5715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0" name="Rechte verbindingslijn 9"/>
          <p:cNvCxnSpPr/>
          <p:nvPr/>
        </p:nvCxnSpPr>
        <p:spPr>
          <a:xfrm>
            <a:off x="3203848" y="2492896"/>
            <a:ext cx="512440" cy="720080"/>
          </a:xfrm>
          <a:prstGeom prst="line">
            <a:avLst/>
          </a:prstGeom>
          <a:ln w="5715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8" name="Tijdelijke aanduiding voor inhoud 2"/>
          <p:cNvSpPr txBox="1">
            <a:spLocks/>
          </p:cNvSpPr>
          <p:nvPr/>
        </p:nvSpPr>
        <p:spPr>
          <a:xfrm>
            <a:off x="0" y="2278630"/>
            <a:ext cx="1822918" cy="8063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nl-NL" sz="4000" dirty="0">
                <a:solidFill>
                  <a:srgbClr val="0070C0"/>
                </a:solidFill>
                <a:latin typeface="Trebuchet MS" panose="020B0603020202020204" pitchFamily="34" charset="0"/>
              </a:rPr>
              <a:t>alkaan</a:t>
            </a:r>
            <a:endParaRPr lang="nl-NL" sz="4000" baseline="-25000" dirty="0">
              <a:solidFill>
                <a:srgbClr val="0070C0"/>
              </a:solidFill>
              <a:latin typeface="Trebuchet MS" panose="020B0603020202020204" pitchFamily="34" charset="0"/>
            </a:endParaRPr>
          </a:p>
        </p:txBody>
      </p:sp>
      <p:sp>
        <p:nvSpPr>
          <p:cNvPr id="11" name="Tijdelijke aanduiding voor inhoud 2"/>
          <p:cNvSpPr txBox="1">
            <a:spLocks/>
          </p:cNvSpPr>
          <p:nvPr/>
        </p:nvSpPr>
        <p:spPr>
          <a:xfrm>
            <a:off x="0" y="3085018"/>
            <a:ext cx="1822918" cy="8063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nl-NL" sz="4000" dirty="0">
                <a:solidFill>
                  <a:srgbClr val="0070C0"/>
                </a:solidFill>
                <a:latin typeface="Trebuchet MS" panose="020B0603020202020204" pitchFamily="34" charset="0"/>
              </a:rPr>
              <a:t>alkeen</a:t>
            </a:r>
            <a:endParaRPr lang="nl-NL" sz="4000" baseline="-25000" dirty="0">
              <a:solidFill>
                <a:srgbClr val="0070C0"/>
              </a:solidFill>
              <a:latin typeface="Trebuchet MS" panose="020B06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52730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1"/>
          <p:cNvSpPr>
            <a:spLocks noGrp="1"/>
          </p:cNvSpPr>
          <p:nvPr>
            <p:ph type="title"/>
          </p:nvPr>
        </p:nvSpPr>
        <p:spPr>
          <a:solidFill>
            <a:srgbClr val="FFC000"/>
          </a:solidFill>
        </p:spPr>
        <p:txBody>
          <a:bodyPr/>
          <a:lstStyle/>
          <a:p>
            <a:r>
              <a:rPr lang="nl-NL" dirty="0">
                <a:latin typeface="Trebuchet MS" panose="020B0603020202020204" pitchFamily="34" charset="0"/>
              </a:rPr>
              <a:t>Opgave 9</a:t>
            </a:r>
          </a:p>
        </p:txBody>
      </p:sp>
      <p:sp>
        <p:nvSpPr>
          <p:cNvPr id="7" name="Tijdelijke aanduiding voor inhoud 2"/>
          <p:cNvSpPr txBox="1">
            <a:spLocks/>
          </p:cNvSpPr>
          <p:nvPr/>
        </p:nvSpPr>
        <p:spPr>
          <a:xfrm>
            <a:off x="395536" y="4742652"/>
            <a:ext cx="8352928" cy="9906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nl-NL" sz="4300" dirty="0">
                <a:solidFill>
                  <a:srgbClr val="0070C0"/>
                </a:solidFill>
                <a:latin typeface="Trebuchet MS" panose="020B0603020202020204" pitchFamily="34" charset="0"/>
              </a:rPr>
              <a:t>C</a:t>
            </a:r>
            <a:r>
              <a:rPr lang="nl-NL" sz="4300" baseline="-25000" dirty="0">
                <a:solidFill>
                  <a:srgbClr val="0070C0"/>
                </a:solidFill>
                <a:latin typeface="Trebuchet MS" panose="020B0603020202020204" pitchFamily="34" charset="0"/>
              </a:rPr>
              <a:t>6</a:t>
            </a:r>
            <a:r>
              <a:rPr lang="nl-NL" sz="4300" dirty="0">
                <a:solidFill>
                  <a:srgbClr val="0070C0"/>
                </a:solidFill>
                <a:latin typeface="Trebuchet MS" panose="020B0603020202020204" pitchFamily="34" charset="0"/>
              </a:rPr>
              <a:t>H</a:t>
            </a:r>
            <a:r>
              <a:rPr lang="nl-NL" sz="4300" baseline="-25000" dirty="0">
                <a:solidFill>
                  <a:srgbClr val="0070C0"/>
                </a:solidFill>
                <a:latin typeface="Trebuchet MS" panose="020B0603020202020204" pitchFamily="34" charset="0"/>
              </a:rPr>
              <a:t>8</a:t>
            </a:r>
            <a:r>
              <a:rPr lang="nl-NL" sz="4300" dirty="0">
                <a:solidFill>
                  <a:srgbClr val="0070C0"/>
                </a:solidFill>
                <a:latin typeface="Trebuchet MS" panose="020B0603020202020204" pitchFamily="34" charset="0"/>
              </a:rPr>
              <a:t>O</a:t>
            </a:r>
            <a:r>
              <a:rPr lang="nl-NL" sz="4300" baseline="-25000" dirty="0">
                <a:solidFill>
                  <a:srgbClr val="0070C0"/>
                </a:solidFill>
                <a:latin typeface="Trebuchet MS" panose="020B0603020202020204" pitchFamily="34" charset="0"/>
              </a:rPr>
              <a:t>6</a:t>
            </a:r>
            <a:r>
              <a:rPr lang="nl-NL" sz="4300" dirty="0">
                <a:solidFill>
                  <a:srgbClr val="0070C0"/>
                </a:solidFill>
                <a:latin typeface="Trebuchet MS" panose="020B0603020202020204" pitchFamily="34" charset="0"/>
              </a:rPr>
              <a:t> + 5 O</a:t>
            </a:r>
            <a:r>
              <a:rPr lang="nl-NL" sz="4300" baseline="-25000" dirty="0">
                <a:solidFill>
                  <a:srgbClr val="0070C0"/>
                </a:solidFill>
                <a:latin typeface="Trebuchet MS" panose="020B0603020202020204" pitchFamily="34" charset="0"/>
              </a:rPr>
              <a:t>2</a:t>
            </a:r>
            <a:r>
              <a:rPr lang="nl-NL" sz="4300" dirty="0">
                <a:solidFill>
                  <a:srgbClr val="0070C0"/>
                </a:solidFill>
                <a:latin typeface="Trebuchet MS" panose="020B0603020202020204" pitchFamily="34" charset="0"/>
              </a:rPr>
              <a:t> </a:t>
            </a:r>
            <a:r>
              <a:rPr lang="nl-NL" sz="4300" dirty="0">
                <a:solidFill>
                  <a:srgbClr val="0070C0"/>
                </a:solidFill>
                <a:latin typeface="Cambria Math"/>
                <a:ea typeface="Cambria Math"/>
              </a:rPr>
              <a:t>⟶</a:t>
            </a:r>
            <a:r>
              <a:rPr lang="nl-NL" sz="4300" dirty="0">
                <a:solidFill>
                  <a:srgbClr val="0070C0"/>
                </a:solidFill>
                <a:latin typeface="Trebuchet MS" panose="020B0603020202020204" pitchFamily="34" charset="0"/>
              </a:rPr>
              <a:t> 6 CO</a:t>
            </a:r>
            <a:r>
              <a:rPr lang="nl-NL" sz="4300" baseline="-25000" dirty="0">
                <a:solidFill>
                  <a:srgbClr val="0070C0"/>
                </a:solidFill>
                <a:latin typeface="Trebuchet MS" panose="020B0603020202020204" pitchFamily="34" charset="0"/>
              </a:rPr>
              <a:t>2</a:t>
            </a:r>
            <a:r>
              <a:rPr lang="nl-NL" sz="4300" dirty="0">
                <a:solidFill>
                  <a:srgbClr val="0070C0"/>
                </a:solidFill>
                <a:latin typeface="Trebuchet MS" panose="020B0603020202020204" pitchFamily="34" charset="0"/>
              </a:rPr>
              <a:t> + 4 H</a:t>
            </a:r>
            <a:r>
              <a:rPr lang="nl-NL" sz="4300" baseline="-25000" dirty="0">
                <a:solidFill>
                  <a:srgbClr val="0070C0"/>
                </a:solidFill>
                <a:latin typeface="Trebuchet MS" panose="020B0603020202020204" pitchFamily="34" charset="0"/>
              </a:rPr>
              <a:t>2</a:t>
            </a:r>
            <a:r>
              <a:rPr lang="nl-NL" sz="4300" dirty="0">
                <a:solidFill>
                  <a:srgbClr val="0070C0"/>
                </a:solidFill>
                <a:latin typeface="Trebuchet MS" panose="020B0603020202020204" pitchFamily="34" charset="0"/>
              </a:rPr>
              <a:t>O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nl-NL" sz="4300" dirty="0">
              <a:latin typeface="Trebuchet MS" panose="020B0603020202020204" pitchFamily="34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nl-NL" sz="4300" dirty="0">
              <a:latin typeface="Trebuchet MS" panose="020B0603020202020204" pitchFamily="34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nl-NL" sz="4400" baseline="-25000" dirty="0">
              <a:latin typeface="Trebuchet MS" panose="020B0603020202020204" pitchFamily="34" charset="0"/>
            </a:endParaRPr>
          </a:p>
        </p:txBody>
      </p:sp>
      <p:sp>
        <p:nvSpPr>
          <p:cNvPr id="8" name="Tijdelijke aanduiding voor inhoud 2"/>
          <p:cNvSpPr txBox="1">
            <a:spLocks/>
          </p:cNvSpPr>
          <p:nvPr/>
        </p:nvSpPr>
        <p:spPr>
          <a:xfrm>
            <a:off x="251520" y="1556792"/>
            <a:ext cx="8640960" cy="28083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nl-NL" sz="4000" dirty="0">
                <a:latin typeface="Trebuchet MS" panose="020B0603020202020204" pitchFamily="34" charset="0"/>
              </a:rPr>
              <a:t>Citroenzuur (C</a:t>
            </a:r>
            <a:r>
              <a:rPr lang="nl-NL" sz="4000" baseline="-25000" dirty="0">
                <a:latin typeface="Trebuchet MS" panose="020B0603020202020204" pitchFamily="34" charset="0"/>
              </a:rPr>
              <a:t>6</a:t>
            </a:r>
            <a:r>
              <a:rPr lang="nl-NL" sz="4000" dirty="0">
                <a:latin typeface="Trebuchet MS" panose="020B0603020202020204" pitchFamily="34" charset="0"/>
              </a:rPr>
              <a:t>H</a:t>
            </a:r>
            <a:r>
              <a:rPr lang="nl-NL" sz="4000" baseline="-25000" dirty="0">
                <a:latin typeface="Trebuchet MS" panose="020B0603020202020204" pitchFamily="34" charset="0"/>
              </a:rPr>
              <a:t>8</a:t>
            </a:r>
            <a:r>
              <a:rPr lang="nl-NL" sz="4000" dirty="0">
                <a:latin typeface="Trebuchet MS" panose="020B0603020202020204" pitchFamily="34" charset="0"/>
              </a:rPr>
              <a:t>O</a:t>
            </a:r>
            <a:r>
              <a:rPr lang="nl-NL" sz="4000" baseline="-25000" dirty="0">
                <a:latin typeface="Trebuchet MS" panose="020B0603020202020204" pitchFamily="34" charset="0"/>
              </a:rPr>
              <a:t>6</a:t>
            </a:r>
            <a:r>
              <a:rPr lang="nl-NL" sz="4000" dirty="0">
                <a:latin typeface="Trebuchet MS" panose="020B0603020202020204" pitchFamily="34" charset="0"/>
              </a:rPr>
              <a:t>) wordt volledig verbrand.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nl-NL" sz="4000" dirty="0">
                <a:latin typeface="Trebuchet MS" panose="020B0603020202020204" pitchFamily="34" charset="0"/>
              </a:rPr>
              <a:t>Welke coëfficiënt staat er dan in de reactievergelijking voor zuurstof?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nl-NL" sz="4300" dirty="0">
              <a:latin typeface="Trebuchet MS" panose="020B0603020202020204" pitchFamily="34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nl-NL" sz="4300" dirty="0">
              <a:latin typeface="Trebuchet MS" panose="020B0603020202020204" pitchFamily="34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nl-NL" sz="4400" baseline="-25000" dirty="0">
              <a:latin typeface="Trebuchet MS" panose="020B06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01849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theme/theme1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209</TotalTime>
  <Words>256</Words>
  <Application>Microsoft Office PowerPoint</Application>
  <PresentationFormat>Diavoorstelling (4:3)</PresentationFormat>
  <Paragraphs>63</Paragraphs>
  <Slides>10</Slides>
  <Notes>0</Notes>
  <HiddenSlides>0</HiddenSlides>
  <MMClips>0</MMClips>
  <ScaleCrop>false</ScaleCrop>
  <HeadingPairs>
    <vt:vector size="8" baseType="variant">
      <vt:variant>
        <vt:lpstr>Gebruikte lettertypen</vt:lpstr>
      </vt:variant>
      <vt:variant>
        <vt:i4>4</vt:i4>
      </vt:variant>
      <vt:variant>
        <vt:lpstr>Thema</vt:lpstr>
      </vt:variant>
      <vt:variant>
        <vt:i4>1</vt:i4>
      </vt:variant>
      <vt:variant>
        <vt:lpstr>Ingesloten OLE-bronprogramma's</vt:lpstr>
      </vt:variant>
      <vt:variant>
        <vt:i4>2</vt:i4>
      </vt:variant>
      <vt:variant>
        <vt:lpstr>Diatitels</vt:lpstr>
      </vt:variant>
      <vt:variant>
        <vt:i4>10</vt:i4>
      </vt:variant>
    </vt:vector>
  </HeadingPairs>
  <TitlesOfParts>
    <vt:vector size="17" baseType="lpstr">
      <vt:lpstr>Arial</vt:lpstr>
      <vt:lpstr>Calibri</vt:lpstr>
      <vt:lpstr>Cambria Math</vt:lpstr>
      <vt:lpstr>Trebuchet MS</vt:lpstr>
      <vt:lpstr>Kantoorthema</vt:lpstr>
      <vt:lpstr>ChemSketch</vt:lpstr>
      <vt:lpstr>CS ChemDraw Drawing</vt:lpstr>
      <vt:lpstr>Opgave 1</vt:lpstr>
      <vt:lpstr>Opgave 2</vt:lpstr>
      <vt:lpstr>Opgave 3</vt:lpstr>
      <vt:lpstr>Opgave 4</vt:lpstr>
      <vt:lpstr>Opgave 5</vt:lpstr>
      <vt:lpstr>Opgave 6</vt:lpstr>
      <vt:lpstr>Opgave 7</vt:lpstr>
      <vt:lpstr>Opgave 8</vt:lpstr>
      <vt:lpstr>Opgave 9</vt:lpstr>
      <vt:lpstr>Opgave 10</vt:lpstr>
    </vt:vector>
  </TitlesOfParts>
  <Company>RSG Tromp Meesters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Vraagspelletje</dc:title>
  <dc:creator>bec</dc:creator>
  <cp:lastModifiedBy>Beck, M.J.W.</cp:lastModifiedBy>
  <cp:revision>21</cp:revision>
  <dcterms:created xsi:type="dcterms:W3CDTF">2015-02-16T11:14:27Z</dcterms:created>
  <dcterms:modified xsi:type="dcterms:W3CDTF">2020-05-26T08:16:42Z</dcterms:modified>
</cp:coreProperties>
</file>