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69" autoAdjust="0"/>
    <p:restoredTop sz="94660"/>
  </p:normalViewPr>
  <p:slideViewPr>
    <p:cSldViewPr>
      <p:cViewPr varScale="1">
        <p:scale>
          <a:sx n="104" d="100"/>
          <a:sy n="104" d="100"/>
        </p:scale>
        <p:origin x="1950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2CD7-A8C4-46CE-873D-90EB9DC067A1}" type="datetimeFigureOut">
              <a:rPr lang="nl-NL" smtClean="0"/>
              <a:t>26-5-2020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E532-55CC-4B1B-BDB1-0C61F77C41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436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2CD7-A8C4-46CE-873D-90EB9DC067A1}" type="datetimeFigureOut">
              <a:rPr lang="nl-NL" smtClean="0"/>
              <a:t>26-5-2020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E532-55CC-4B1B-BDB1-0C61F77C41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4630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2CD7-A8C4-46CE-873D-90EB9DC067A1}" type="datetimeFigureOut">
              <a:rPr lang="nl-NL" smtClean="0"/>
              <a:t>26-5-2020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E532-55CC-4B1B-BDB1-0C61F77C41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0814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2CD7-A8C4-46CE-873D-90EB9DC067A1}" type="datetimeFigureOut">
              <a:rPr lang="nl-NL" smtClean="0"/>
              <a:t>26-5-2020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E532-55CC-4B1B-BDB1-0C61F77C41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441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2CD7-A8C4-46CE-873D-90EB9DC067A1}" type="datetimeFigureOut">
              <a:rPr lang="nl-NL" smtClean="0"/>
              <a:t>26-5-2020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E532-55CC-4B1B-BDB1-0C61F77C41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7486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2CD7-A8C4-46CE-873D-90EB9DC067A1}" type="datetimeFigureOut">
              <a:rPr lang="nl-NL" smtClean="0"/>
              <a:t>26-5-2020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E532-55CC-4B1B-BDB1-0C61F77C41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9231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2CD7-A8C4-46CE-873D-90EB9DC067A1}" type="datetimeFigureOut">
              <a:rPr lang="nl-NL" smtClean="0"/>
              <a:t>26-5-2020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E532-55CC-4B1B-BDB1-0C61F77C41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8211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2CD7-A8C4-46CE-873D-90EB9DC067A1}" type="datetimeFigureOut">
              <a:rPr lang="nl-NL" smtClean="0"/>
              <a:t>26-5-2020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E532-55CC-4B1B-BDB1-0C61F77C41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33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2CD7-A8C4-46CE-873D-90EB9DC067A1}" type="datetimeFigureOut">
              <a:rPr lang="nl-NL" smtClean="0"/>
              <a:t>26-5-2020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E532-55CC-4B1B-BDB1-0C61F77C41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8849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2CD7-A8C4-46CE-873D-90EB9DC067A1}" type="datetimeFigureOut">
              <a:rPr lang="nl-NL" smtClean="0"/>
              <a:t>26-5-2020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E532-55CC-4B1B-BDB1-0C61F77C41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876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2CD7-A8C4-46CE-873D-90EB9DC067A1}" type="datetimeFigureOut">
              <a:rPr lang="nl-NL" smtClean="0"/>
              <a:t>26-5-2020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E532-55CC-4B1B-BDB1-0C61F77C41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718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52CD7-A8C4-46CE-873D-90EB9DC067A1}" type="datetimeFigureOut">
              <a:rPr lang="nl-NL" smtClean="0"/>
              <a:t>26-5-2020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CE532-55CC-4B1B-BDB1-0C61F77C41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2604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08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4000" dirty="0">
                <a:latin typeface="Trebuchet MS" panose="020B0603020202020204" pitchFamily="34" charset="0"/>
              </a:rPr>
              <a:t>Vul voor de onderstaande twee </a:t>
            </a:r>
            <a:r>
              <a:rPr lang="nl-NL" sz="4000" i="1" dirty="0">
                <a:latin typeface="Trebuchet MS" panose="020B0603020202020204" pitchFamily="34" charset="0"/>
              </a:rPr>
              <a:t>alkanen</a:t>
            </a:r>
            <a:r>
              <a:rPr lang="nl-NL" sz="4000" dirty="0">
                <a:latin typeface="Trebuchet MS" panose="020B0603020202020204" pitchFamily="34" charset="0"/>
              </a:rPr>
              <a:t> de juiste gegevens in.</a:t>
            </a:r>
          </a:p>
          <a:p>
            <a:pPr marL="514350" indent="-514350">
              <a:buAutoNum type="alphaLcPeriod"/>
            </a:pPr>
            <a:r>
              <a:rPr lang="nl-NL" sz="4000" dirty="0">
                <a:latin typeface="Trebuchet MS" panose="020B0603020202020204" pitchFamily="34" charset="0"/>
              </a:rPr>
              <a:t> 	C</a:t>
            </a:r>
            <a:r>
              <a:rPr lang="nl-NL" sz="4000" baseline="-25000" dirty="0">
                <a:latin typeface="Trebuchet MS" panose="020B0603020202020204" pitchFamily="34" charset="0"/>
              </a:rPr>
              <a:t>12</a:t>
            </a:r>
            <a:r>
              <a:rPr lang="nl-NL" sz="4000" dirty="0">
                <a:latin typeface="Trebuchet MS" panose="020B0603020202020204" pitchFamily="34" charset="0"/>
              </a:rPr>
              <a:t>H…</a:t>
            </a:r>
          </a:p>
          <a:p>
            <a:pPr marL="514350" indent="-514350">
              <a:buAutoNum type="alphaLcPeriod"/>
            </a:pPr>
            <a:r>
              <a:rPr lang="nl-NL" sz="4000" dirty="0">
                <a:latin typeface="Trebuchet MS" panose="020B0603020202020204" pitchFamily="34" charset="0"/>
              </a:rPr>
              <a:t> 	C…H</a:t>
            </a:r>
            <a:r>
              <a:rPr lang="nl-NL" sz="4000" baseline="-25000" dirty="0">
                <a:latin typeface="Trebuchet MS" panose="020B0603020202020204" pitchFamily="34" charset="0"/>
              </a:rPr>
              <a:t>20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nl-NL" dirty="0">
                <a:latin typeface="Trebuchet MS" panose="020B0603020202020204" pitchFamily="34" charset="0"/>
              </a:rPr>
              <a:t>Opgave 1</a:t>
            </a: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467544" y="4453789"/>
            <a:ext cx="8229600" cy="2116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Font typeface="Arial" panose="020B0604020202020204" pitchFamily="34" charset="0"/>
              <a:buAutoNum type="alphaLcPeriod"/>
            </a:pPr>
            <a:r>
              <a:rPr lang="nl-NL" sz="4000" dirty="0">
                <a:solidFill>
                  <a:srgbClr val="0070C0"/>
                </a:solidFill>
                <a:latin typeface="Trebuchet MS" panose="020B0603020202020204" pitchFamily="34" charset="0"/>
              </a:rPr>
              <a:t>2 x 12 + 2 = 26, dus C</a:t>
            </a:r>
            <a:r>
              <a:rPr lang="nl-NL" sz="4000" baseline="-25000" dirty="0">
                <a:solidFill>
                  <a:srgbClr val="0070C0"/>
                </a:solidFill>
                <a:latin typeface="Trebuchet MS" panose="020B0603020202020204" pitchFamily="34" charset="0"/>
              </a:rPr>
              <a:t>12</a:t>
            </a:r>
            <a:r>
              <a:rPr lang="nl-NL" sz="4000" dirty="0">
                <a:solidFill>
                  <a:srgbClr val="0070C0"/>
                </a:solidFill>
                <a:latin typeface="Trebuchet MS" panose="020B0603020202020204" pitchFamily="34" charset="0"/>
              </a:rPr>
              <a:t>H</a:t>
            </a:r>
            <a:r>
              <a:rPr lang="nl-NL" sz="4000" baseline="-25000" dirty="0">
                <a:solidFill>
                  <a:srgbClr val="0070C0"/>
                </a:solidFill>
                <a:latin typeface="Trebuchet MS" panose="020B0603020202020204" pitchFamily="34" charset="0"/>
              </a:rPr>
              <a:t>26</a:t>
            </a:r>
            <a:endParaRPr lang="nl-NL" sz="4000" dirty="0">
              <a:solidFill>
                <a:srgbClr val="0070C0"/>
              </a:solidFill>
              <a:latin typeface="Trebuchet MS" panose="020B0603020202020204" pitchFamily="34" charset="0"/>
            </a:endParaRPr>
          </a:p>
          <a:p>
            <a:pPr marL="742950" indent="-742950">
              <a:buFont typeface="Arial" panose="020B0604020202020204" pitchFamily="34" charset="0"/>
              <a:buAutoNum type="alphaLcPeriod"/>
            </a:pPr>
            <a:r>
              <a:rPr lang="nl-NL" sz="4000" dirty="0">
                <a:solidFill>
                  <a:srgbClr val="0070C0"/>
                </a:solidFill>
                <a:latin typeface="Trebuchet MS" panose="020B0603020202020204" pitchFamily="34" charset="0"/>
              </a:rPr>
              <a:t>(20 – 2) / 2 = 9, dus C</a:t>
            </a:r>
            <a:r>
              <a:rPr lang="nl-NL" sz="4000" baseline="-25000" dirty="0">
                <a:solidFill>
                  <a:srgbClr val="0070C0"/>
                </a:solidFill>
                <a:latin typeface="Trebuchet MS" panose="020B0603020202020204" pitchFamily="34" charset="0"/>
              </a:rPr>
              <a:t>9</a:t>
            </a:r>
            <a:r>
              <a:rPr lang="nl-NL" sz="4000" dirty="0">
                <a:solidFill>
                  <a:srgbClr val="0070C0"/>
                </a:solidFill>
                <a:latin typeface="Trebuchet MS" panose="020B0603020202020204" pitchFamily="34" charset="0"/>
              </a:rPr>
              <a:t>H</a:t>
            </a:r>
            <a:r>
              <a:rPr lang="nl-NL" sz="4000" baseline="-25000" dirty="0">
                <a:solidFill>
                  <a:srgbClr val="0070C0"/>
                </a:solidFill>
                <a:latin typeface="Trebuchet MS" panose="020B0603020202020204" pitchFamily="34" charset="0"/>
              </a:rPr>
              <a:t>20</a:t>
            </a:r>
            <a:endParaRPr lang="nl-NL" sz="4000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49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700808"/>
            <a:ext cx="8640960" cy="2808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600" dirty="0">
                <a:latin typeface="Trebuchet MS" panose="020B0603020202020204" pitchFamily="34" charset="0"/>
              </a:rPr>
              <a:t>Dit is etheenamine:</a:t>
            </a:r>
          </a:p>
          <a:p>
            <a:pPr marL="0" indent="0">
              <a:buNone/>
            </a:pPr>
            <a:endParaRPr lang="nl-NL" sz="43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nl-NL" sz="3600" dirty="0">
                <a:latin typeface="Trebuchet MS" panose="020B0603020202020204" pitchFamily="34" charset="0"/>
              </a:rPr>
              <a:t>Teken de structuurformules van nog twee isomeren (niet cyclisch).</a:t>
            </a:r>
          </a:p>
          <a:p>
            <a:pPr marL="0" indent="0">
              <a:buNone/>
            </a:pPr>
            <a:endParaRPr lang="nl-NL" sz="36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nl-NL" sz="43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nl-NL" sz="43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nl-NL" sz="4400" baseline="-25000" dirty="0">
              <a:latin typeface="Trebuchet MS" panose="020B0603020202020204" pitchFamily="34" charset="0"/>
            </a:endParaRP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nl-NL" dirty="0">
                <a:latin typeface="Trebuchet MS" panose="020B0603020202020204" pitchFamily="34" charset="0"/>
              </a:rPr>
              <a:t>Opgave 10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567503"/>
            <a:ext cx="2736305" cy="1786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1466628"/>
              </p:ext>
            </p:extLst>
          </p:nvPr>
        </p:nvGraphicFramePr>
        <p:xfrm>
          <a:off x="457200" y="4528197"/>
          <a:ext cx="7179786" cy="1853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CS ChemDraw Drawing" r:id="rId4" imgW="2594948" imgH="670108" progId="ChemDraw.Document.6.0">
                  <p:embed/>
                </p:oleObj>
              </mc:Choice>
              <mc:Fallback>
                <p:oleObj name="CS ChemDraw Drawing" r:id="rId4" imgW="2594948" imgH="67010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4528197"/>
                        <a:ext cx="7179786" cy="18531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703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127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4400" dirty="0">
                <a:latin typeface="Trebuchet MS" panose="020B0603020202020204" pitchFamily="34" charset="0"/>
              </a:rPr>
              <a:t>Welke kenmerken in de C-keten kan onvertakt C</a:t>
            </a:r>
            <a:r>
              <a:rPr lang="nl-NL" sz="4400" baseline="-25000" dirty="0">
                <a:latin typeface="Trebuchet MS" panose="020B0603020202020204" pitchFamily="34" charset="0"/>
              </a:rPr>
              <a:t>17</a:t>
            </a:r>
            <a:r>
              <a:rPr lang="nl-NL" sz="4400" dirty="0">
                <a:latin typeface="Trebuchet MS" panose="020B0603020202020204" pitchFamily="34" charset="0"/>
              </a:rPr>
              <a:t>H</a:t>
            </a:r>
            <a:r>
              <a:rPr lang="nl-NL" sz="4400" baseline="-25000" dirty="0">
                <a:latin typeface="Trebuchet MS" panose="020B0603020202020204" pitchFamily="34" charset="0"/>
              </a:rPr>
              <a:t>32</a:t>
            </a:r>
            <a:r>
              <a:rPr lang="nl-NL" sz="4400" dirty="0">
                <a:latin typeface="Trebuchet MS" panose="020B0603020202020204" pitchFamily="34" charset="0"/>
              </a:rPr>
              <a:t> hebben?</a:t>
            </a:r>
            <a:endParaRPr lang="nl-NL" sz="4400" baseline="-25000" dirty="0">
              <a:latin typeface="Trebuchet MS" panose="020B0603020202020204" pitchFamily="34" charset="0"/>
            </a:endParaRP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nl-NL" dirty="0">
                <a:latin typeface="Trebuchet MS" panose="020B0603020202020204" pitchFamily="34" charset="0"/>
              </a:rPr>
              <a:t>Opgave 2</a:t>
            </a: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467544" y="3140968"/>
            <a:ext cx="8229600" cy="1612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4000" dirty="0">
                <a:solidFill>
                  <a:srgbClr val="0070C0"/>
                </a:solidFill>
                <a:latin typeface="Trebuchet MS" panose="020B0603020202020204" pitchFamily="34" charset="0"/>
              </a:rPr>
              <a:t>Indien alkaan: C</a:t>
            </a:r>
            <a:r>
              <a:rPr lang="nl-NL" sz="4000" baseline="-25000" dirty="0">
                <a:solidFill>
                  <a:srgbClr val="0070C0"/>
                </a:solidFill>
                <a:latin typeface="Trebuchet MS" panose="020B0603020202020204" pitchFamily="34" charset="0"/>
              </a:rPr>
              <a:t>17</a:t>
            </a:r>
            <a:r>
              <a:rPr lang="nl-NL" sz="4000" dirty="0">
                <a:solidFill>
                  <a:srgbClr val="0070C0"/>
                </a:solidFill>
                <a:latin typeface="Trebuchet MS" panose="020B0603020202020204" pitchFamily="34" charset="0"/>
              </a:rPr>
              <a:t>H</a:t>
            </a:r>
            <a:r>
              <a:rPr lang="nl-NL" sz="4000" baseline="-25000" dirty="0">
                <a:solidFill>
                  <a:srgbClr val="0070C0"/>
                </a:solidFill>
                <a:latin typeface="Trebuchet MS" panose="020B0603020202020204" pitchFamily="34" charset="0"/>
              </a:rPr>
              <a:t>36</a:t>
            </a:r>
            <a:r>
              <a:rPr lang="nl-NL" sz="4000" dirty="0">
                <a:solidFill>
                  <a:srgbClr val="0070C0"/>
                </a:solidFill>
                <a:latin typeface="Trebuchet MS" panose="020B0603020202020204" pitchFamily="34" charset="0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4000" dirty="0">
                <a:solidFill>
                  <a:srgbClr val="0070C0"/>
                </a:solidFill>
                <a:latin typeface="Trebuchet MS" panose="020B0603020202020204" pitchFamily="34" charset="0"/>
              </a:rPr>
              <a:t>Nu 4 H’s minder, dus:</a:t>
            </a:r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467544" y="4753744"/>
            <a:ext cx="8229600" cy="907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4000" dirty="0">
                <a:solidFill>
                  <a:srgbClr val="0070C0"/>
                </a:solidFill>
                <a:latin typeface="Trebuchet MS" panose="020B0603020202020204" pitchFamily="34" charset="0"/>
              </a:rPr>
              <a:t>2 x C=C of 1 x C</a:t>
            </a:r>
            <a:r>
              <a:rPr lang="nl-NL" sz="4000" dirty="0">
                <a:solidFill>
                  <a:srgbClr val="0070C0"/>
                </a:solidFill>
                <a:latin typeface="Cambria Math"/>
                <a:ea typeface="Cambria Math"/>
              </a:rPr>
              <a:t>≡</a:t>
            </a:r>
            <a:r>
              <a:rPr lang="nl-NL" sz="4000" dirty="0">
                <a:solidFill>
                  <a:srgbClr val="0070C0"/>
                </a:solidFill>
                <a:latin typeface="Trebuchet MS" panose="020B0603020202020204" pitchFamily="34" charset="0"/>
              </a:rPr>
              <a:t>C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sz="4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95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964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4400" dirty="0">
                <a:latin typeface="Trebuchet MS" panose="020B0603020202020204" pitchFamily="34" charset="0"/>
              </a:rPr>
              <a:t>Geef de systematische naam van</a:t>
            </a:r>
            <a:endParaRPr lang="nl-NL" sz="4400" baseline="-25000" dirty="0">
              <a:latin typeface="Trebuchet MS" panose="020B0603020202020204" pitchFamily="34" charset="0"/>
            </a:endParaRP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nl-NL" dirty="0">
                <a:latin typeface="Trebuchet MS" panose="020B0603020202020204" pitchFamily="34" charset="0"/>
              </a:rPr>
              <a:t>Opgave 3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0828260"/>
              </p:ext>
            </p:extLst>
          </p:nvPr>
        </p:nvGraphicFramePr>
        <p:xfrm>
          <a:off x="1883772" y="2420888"/>
          <a:ext cx="3801210" cy="28083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ChemSketch" r:id="rId3" imgW="1026720" imgH="759240" progId="ACD.ChemSketch.20">
                  <p:embed/>
                </p:oleObj>
              </mc:Choice>
              <mc:Fallback>
                <p:oleObj name="ChemSketch" r:id="rId3" imgW="1026720" imgH="7592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83772" y="2420888"/>
                        <a:ext cx="3801210" cy="28083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323528" y="5240941"/>
            <a:ext cx="8496944" cy="96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4400" dirty="0">
                <a:solidFill>
                  <a:srgbClr val="0070C0"/>
                </a:solidFill>
                <a:latin typeface="Trebuchet MS" panose="020B0603020202020204" pitchFamily="34" charset="0"/>
              </a:rPr>
              <a:t>(2-)methylbut-2-een</a:t>
            </a:r>
            <a:endParaRPr lang="nl-NL" sz="4400" baseline="-25000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19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50691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4300" dirty="0">
                <a:latin typeface="Trebuchet MS" panose="020B0603020202020204" pitchFamily="34" charset="0"/>
              </a:rPr>
              <a:t>Dit is cyclopentaan. Het behoort tot de </a:t>
            </a:r>
            <a:r>
              <a:rPr lang="nl-NL" sz="4300" dirty="0" err="1">
                <a:latin typeface="Trebuchet MS" panose="020B0603020202020204" pitchFamily="34" charset="0"/>
              </a:rPr>
              <a:t>cycloalkanen</a:t>
            </a:r>
            <a:r>
              <a:rPr lang="nl-NL" sz="4300" dirty="0">
                <a:latin typeface="Trebuchet MS" panose="020B0603020202020204" pitchFamily="34" charset="0"/>
              </a:rPr>
              <a:t>.</a:t>
            </a:r>
          </a:p>
          <a:p>
            <a:pPr marL="0" indent="0">
              <a:buNone/>
            </a:pPr>
            <a:endParaRPr lang="nl-NL" sz="48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nl-NL" sz="48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nl-NL" sz="48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nl-NL" sz="48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nl-NL" sz="4300" dirty="0">
                <a:latin typeface="Trebuchet MS" panose="020B0603020202020204" pitchFamily="34" charset="0"/>
              </a:rPr>
              <a:t>Geef de algemene formule van de </a:t>
            </a:r>
            <a:r>
              <a:rPr lang="nl-NL" sz="4300" dirty="0" err="1">
                <a:latin typeface="Trebuchet MS" panose="020B0603020202020204" pitchFamily="34" charset="0"/>
              </a:rPr>
              <a:t>cycloalkanen</a:t>
            </a:r>
            <a:r>
              <a:rPr lang="nl-NL" sz="4300" dirty="0">
                <a:latin typeface="Trebuchet MS" panose="020B0603020202020204" pitchFamily="34" charset="0"/>
              </a:rPr>
              <a:t>.</a:t>
            </a:r>
          </a:p>
          <a:p>
            <a:pPr marL="0" indent="0">
              <a:buNone/>
            </a:pPr>
            <a:endParaRPr lang="nl-NL" sz="4400" baseline="-25000" dirty="0">
              <a:latin typeface="Trebuchet MS" panose="020B0603020202020204" pitchFamily="34" charset="0"/>
            </a:endParaRP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nl-NL" dirty="0">
                <a:latin typeface="Trebuchet MS" panose="020B0603020202020204" pitchFamily="34" charset="0"/>
              </a:rPr>
              <a:t>Opgave 4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1939341"/>
              </p:ext>
            </p:extLst>
          </p:nvPr>
        </p:nvGraphicFramePr>
        <p:xfrm>
          <a:off x="5508104" y="2204864"/>
          <a:ext cx="2932087" cy="30513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ChemSketch" r:id="rId3" imgW="1131120" imgH="1177200" progId="ACD.ChemSketch.20">
                  <p:embed/>
                </p:oleObj>
              </mc:Choice>
              <mc:Fallback>
                <p:oleObj name="ChemSketch" r:id="rId3" imgW="1131120" imgH="11772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08104" y="2204864"/>
                        <a:ext cx="2932087" cy="30513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323528" y="2924944"/>
            <a:ext cx="5112568" cy="1944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4000" dirty="0">
                <a:solidFill>
                  <a:srgbClr val="0070C0"/>
                </a:solidFill>
                <a:latin typeface="Trebuchet MS" panose="020B0603020202020204" pitchFamily="34" charset="0"/>
              </a:rPr>
              <a:t>Hiernaast C</a:t>
            </a:r>
            <a:r>
              <a:rPr lang="nl-NL" sz="4000" baseline="-25000" dirty="0">
                <a:solidFill>
                  <a:srgbClr val="0070C0"/>
                </a:solidFill>
                <a:latin typeface="Trebuchet MS" panose="020B0603020202020204" pitchFamily="34" charset="0"/>
              </a:rPr>
              <a:t>5</a:t>
            </a:r>
            <a:r>
              <a:rPr lang="nl-NL" sz="4000" dirty="0">
                <a:solidFill>
                  <a:srgbClr val="0070C0"/>
                </a:solidFill>
                <a:latin typeface="Trebuchet MS" panose="020B0603020202020204" pitchFamily="34" charset="0"/>
              </a:rPr>
              <a:t>H</a:t>
            </a:r>
            <a:r>
              <a:rPr lang="nl-NL" sz="4000" baseline="-25000" dirty="0">
                <a:solidFill>
                  <a:srgbClr val="0070C0"/>
                </a:solidFill>
                <a:latin typeface="Trebuchet MS" panose="020B0603020202020204" pitchFamily="34" charset="0"/>
              </a:rPr>
              <a:t>10</a:t>
            </a:r>
            <a:r>
              <a:rPr lang="nl-NL" sz="4000" dirty="0">
                <a:solidFill>
                  <a:srgbClr val="0070C0"/>
                </a:solidFill>
                <a:latin typeface="Trebuchet MS" panose="020B0603020202020204" pitchFamily="34" charset="0"/>
              </a:rPr>
              <a:t>, dus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4000" dirty="0">
                <a:solidFill>
                  <a:srgbClr val="0070C0"/>
                </a:solidFill>
                <a:latin typeface="Trebuchet MS" panose="020B0603020202020204" pitchFamily="34" charset="0"/>
              </a:rPr>
              <a:t>algemeen: C</a:t>
            </a:r>
            <a:r>
              <a:rPr lang="nl-NL" sz="4000" baseline="-25000" dirty="0">
                <a:solidFill>
                  <a:srgbClr val="0070C0"/>
                </a:solidFill>
                <a:latin typeface="Trebuchet MS" panose="020B0603020202020204" pitchFamily="34" charset="0"/>
              </a:rPr>
              <a:t>n</a:t>
            </a:r>
            <a:r>
              <a:rPr lang="nl-NL" sz="4000" dirty="0">
                <a:solidFill>
                  <a:srgbClr val="0070C0"/>
                </a:solidFill>
                <a:latin typeface="Trebuchet MS" panose="020B0603020202020204" pitchFamily="34" charset="0"/>
              </a:rPr>
              <a:t>H</a:t>
            </a:r>
            <a:r>
              <a:rPr lang="nl-NL" sz="4000" baseline="-25000" dirty="0">
                <a:solidFill>
                  <a:srgbClr val="0070C0"/>
                </a:solidFill>
                <a:latin typeface="Trebuchet MS" panose="020B0603020202020204" pitchFamily="34" charset="0"/>
              </a:rPr>
              <a:t>2n</a:t>
            </a:r>
            <a:r>
              <a:rPr lang="nl-NL" sz="4000" dirty="0">
                <a:solidFill>
                  <a:srgbClr val="0070C0"/>
                </a:solidFill>
                <a:latin typeface="Trebuchet MS" panose="020B0603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535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628800"/>
            <a:ext cx="8640960" cy="38884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4000" dirty="0">
                <a:latin typeface="Trebuchet MS" panose="020B0603020202020204" pitchFamily="34" charset="0"/>
              </a:rPr>
              <a:t>Dit is </a:t>
            </a:r>
            <a:r>
              <a:rPr lang="nl-NL" sz="4000" dirty="0" err="1">
                <a:latin typeface="Trebuchet MS" panose="020B0603020202020204" pitchFamily="34" charset="0"/>
              </a:rPr>
              <a:t>methylethanoaat</a:t>
            </a:r>
            <a:r>
              <a:rPr lang="nl-NL" sz="4000" dirty="0">
                <a:latin typeface="Trebuchet MS" panose="020B0603020202020204" pitchFamily="34" charset="0"/>
              </a:rPr>
              <a:t>:</a:t>
            </a:r>
          </a:p>
          <a:p>
            <a:pPr marL="0" indent="0">
              <a:buNone/>
            </a:pPr>
            <a:endParaRPr lang="nl-NL" sz="43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nl-NL" sz="43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nl-NL" sz="43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nl-NL" sz="4000" dirty="0">
                <a:latin typeface="Trebuchet MS" panose="020B0603020202020204" pitchFamily="34" charset="0"/>
              </a:rPr>
              <a:t>Is dit een isomeer van propaanzuur?</a:t>
            </a:r>
          </a:p>
          <a:p>
            <a:pPr marL="0" indent="0">
              <a:buNone/>
            </a:pPr>
            <a:endParaRPr lang="nl-NL" sz="4400" baseline="-25000" dirty="0">
              <a:latin typeface="Trebuchet MS" panose="020B0603020202020204" pitchFamily="34" charset="0"/>
            </a:endParaRP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nl-NL" dirty="0">
                <a:latin typeface="Trebuchet MS" panose="020B0603020202020204" pitchFamily="34" charset="0"/>
              </a:rPr>
              <a:t>Opgave 5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9196976"/>
              </p:ext>
            </p:extLst>
          </p:nvPr>
        </p:nvGraphicFramePr>
        <p:xfrm>
          <a:off x="611560" y="2276872"/>
          <a:ext cx="3819467" cy="2465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ChemSketch" r:id="rId3" imgW="1397520" imgH="901800" progId="ACD.ChemSketch.20">
                  <p:embed/>
                </p:oleObj>
              </mc:Choice>
              <mc:Fallback>
                <p:oleObj name="ChemSketch" r:id="rId3" imgW="1397520" imgH="9018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560" y="2276872"/>
                        <a:ext cx="3819467" cy="24652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420888"/>
            <a:ext cx="3572638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179512" y="5589240"/>
            <a:ext cx="8496944" cy="96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4400" dirty="0">
                <a:solidFill>
                  <a:srgbClr val="0070C0"/>
                </a:solidFill>
                <a:latin typeface="Trebuchet MS" panose="020B0603020202020204" pitchFamily="34" charset="0"/>
              </a:rPr>
              <a:t>Allebei C</a:t>
            </a:r>
            <a:r>
              <a:rPr lang="nl-NL" sz="4400" baseline="-25000" dirty="0">
                <a:solidFill>
                  <a:srgbClr val="0070C0"/>
                </a:solidFill>
                <a:latin typeface="Trebuchet MS" panose="020B0603020202020204" pitchFamily="34" charset="0"/>
              </a:rPr>
              <a:t>3</a:t>
            </a:r>
            <a:r>
              <a:rPr lang="nl-NL" sz="4400" dirty="0">
                <a:solidFill>
                  <a:srgbClr val="0070C0"/>
                </a:solidFill>
                <a:latin typeface="Trebuchet MS" panose="020B0603020202020204" pitchFamily="34" charset="0"/>
              </a:rPr>
              <a:t>H</a:t>
            </a:r>
            <a:r>
              <a:rPr lang="nl-NL" sz="4400" baseline="-25000" dirty="0">
                <a:solidFill>
                  <a:srgbClr val="0070C0"/>
                </a:solidFill>
                <a:latin typeface="Trebuchet MS" panose="020B0603020202020204" pitchFamily="34" charset="0"/>
              </a:rPr>
              <a:t>6</a:t>
            </a:r>
            <a:r>
              <a:rPr lang="nl-NL" sz="4400" dirty="0">
                <a:solidFill>
                  <a:srgbClr val="0070C0"/>
                </a:solidFill>
                <a:latin typeface="Trebuchet MS" panose="020B0603020202020204" pitchFamily="34" charset="0"/>
              </a:rPr>
              <a:t>O</a:t>
            </a:r>
            <a:r>
              <a:rPr lang="nl-NL" sz="4400" baseline="-25000" dirty="0">
                <a:solidFill>
                  <a:srgbClr val="0070C0"/>
                </a:solidFill>
                <a:latin typeface="Trebuchet MS" panose="020B0603020202020204" pitchFamily="34" charset="0"/>
              </a:rPr>
              <a:t>2</a:t>
            </a:r>
            <a:r>
              <a:rPr lang="nl-NL" sz="4400" dirty="0">
                <a:solidFill>
                  <a:srgbClr val="0070C0"/>
                </a:solidFill>
                <a:latin typeface="Trebuchet MS" panose="020B0603020202020204" pitchFamily="34" charset="0"/>
              </a:rPr>
              <a:t>, dus ja.</a:t>
            </a:r>
            <a:endParaRPr lang="nl-NL" sz="4400" baseline="-25000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48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3429000"/>
            <a:ext cx="8640960" cy="1512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4300" dirty="0">
                <a:latin typeface="Trebuchet MS" panose="020B0603020202020204" pitchFamily="34" charset="0"/>
              </a:rPr>
              <a:t>Wat voor type reactie is hier weergegeven?</a:t>
            </a:r>
          </a:p>
          <a:p>
            <a:pPr marL="0" indent="0">
              <a:buNone/>
            </a:pPr>
            <a:endParaRPr lang="nl-NL" sz="43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nl-NL" sz="43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nl-NL" sz="43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nl-NL" sz="4400" baseline="-25000" dirty="0">
              <a:latin typeface="Trebuchet MS" panose="020B0603020202020204" pitchFamily="34" charset="0"/>
            </a:endParaRP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nl-NL" dirty="0">
                <a:latin typeface="Trebuchet MS" panose="020B0603020202020204" pitchFamily="34" charset="0"/>
              </a:rPr>
              <a:t>Opgave 6</a:t>
            </a: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395536" y="5093568"/>
            <a:ext cx="8640960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4000" dirty="0">
                <a:solidFill>
                  <a:srgbClr val="0070C0"/>
                </a:solidFill>
                <a:latin typeface="Trebuchet MS" panose="020B0603020202020204" pitchFamily="34" charset="0"/>
              </a:rPr>
              <a:t>Er wordt een H vervangen door Br,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4000" dirty="0">
                <a:solidFill>
                  <a:srgbClr val="0070C0"/>
                </a:solidFill>
                <a:latin typeface="Trebuchet MS" panose="020B0603020202020204" pitchFamily="34" charset="0"/>
              </a:rPr>
              <a:t>dus substitutiereactie.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sz="4300" dirty="0">
              <a:latin typeface="Trebuchet MS" panose="020B0603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nl-NL" sz="4300" dirty="0">
              <a:latin typeface="Trebuchet MS" panose="020B0603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nl-NL" sz="4300" dirty="0">
              <a:latin typeface="Trebuchet MS" panose="020B0603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nl-NL" sz="4400" baseline="-25000" dirty="0">
              <a:latin typeface="Trebuchet MS" panose="020B0603020202020204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8124084"/>
              </p:ext>
            </p:extLst>
          </p:nvPr>
        </p:nvGraphicFramePr>
        <p:xfrm>
          <a:off x="388894" y="1628800"/>
          <a:ext cx="8566150" cy="151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ChemSketch" r:id="rId3" imgW="4515480" imgH="797400" progId="ACD.ChemSketch.20">
                  <p:embed/>
                </p:oleObj>
              </mc:Choice>
              <mc:Fallback>
                <p:oleObj name="ChemSketch" r:id="rId3" imgW="4515480" imgH="797400" progId="ACD.ChemSketch.2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894" y="1628800"/>
                        <a:ext cx="8566150" cy="1512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688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1584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4000" dirty="0">
                <a:latin typeface="Trebuchet MS" panose="020B0603020202020204" pitchFamily="34" charset="0"/>
              </a:rPr>
              <a:t>Hoeveel isomeren zijn er van C</a:t>
            </a:r>
            <a:r>
              <a:rPr lang="nl-NL" sz="4000" baseline="-25000" dirty="0">
                <a:latin typeface="Trebuchet MS" panose="020B0603020202020204" pitchFamily="34" charset="0"/>
              </a:rPr>
              <a:t>3</a:t>
            </a:r>
            <a:r>
              <a:rPr lang="nl-NL" sz="4000" dirty="0">
                <a:latin typeface="Trebuchet MS" panose="020B0603020202020204" pitchFamily="34" charset="0"/>
              </a:rPr>
              <a:t>H</a:t>
            </a:r>
            <a:r>
              <a:rPr lang="nl-NL" sz="4000" baseline="-25000" dirty="0">
                <a:latin typeface="Trebuchet MS" panose="020B0603020202020204" pitchFamily="34" charset="0"/>
              </a:rPr>
              <a:t>8</a:t>
            </a:r>
            <a:r>
              <a:rPr lang="nl-NL" sz="4000" dirty="0">
                <a:latin typeface="Trebuchet MS" panose="020B0603020202020204" pitchFamily="34" charset="0"/>
              </a:rPr>
              <a:t>O?</a:t>
            </a:r>
          </a:p>
          <a:p>
            <a:pPr marL="0" indent="0">
              <a:buNone/>
            </a:pPr>
            <a:r>
              <a:rPr lang="nl-NL" sz="4000" dirty="0">
                <a:latin typeface="Trebuchet MS" panose="020B0603020202020204" pitchFamily="34" charset="0"/>
              </a:rPr>
              <a:t>A. 2     B. 3     C. 4     D. 5     E. 6</a:t>
            </a:r>
          </a:p>
          <a:p>
            <a:pPr marL="0" indent="0">
              <a:buNone/>
            </a:pPr>
            <a:endParaRPr lang="nl-NL" sz="43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nl-NL" sz="43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nl-NL" sz="4400" baseline="-25000" dirty="0">
              <a:latin typeface="Trebuchet MS" panose="020B0603020202020204" pitchFamily="34" charset="0"/>
            </a:endParaRP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nl-NL" dirty="0">
                <a:latin typeface="Trebuchet MS" panose="020B0603020202020204" pitchFamily="34" charset="0"/>
              </a:rPr>
              <a:t>Opgave 7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3212976"/>
            <a:ext cx="8712971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95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700808"/>
            <a:ext cx="8640960" cy="35283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4000" dirty="0">
                <a:latin typeface="Trebuchet MS" panose="020B0603020202020204" pitchFamily="34" charset="0"/>
              </a:rPr>
              <a:t>Alkaan of alkeen? In het donker:</a:t>
            </a:r>
          </a:p>
          <a:p>
            <a:pPr marL="0" indent="0">
              <a:buNone/>
            </a:pPr>
            <a:r>
              <a:rPr lang="nl-NL" sz="4000" dirty="0">
                <a:latin typeface="Trebuchet MS" panose="020B0603020202020204" pitchFamily="34" charset="0"/>
              </a:rPr>
              <a:t>……… + Br</a:t>
            </a:r>
            <a:r>
              <a:rPr lang="nl-NL" sz="4000" baseline="-25000" dirty="0">
                <a:latin typeface="Trebuchet MS" panose="020B0603020202020204" pitchFamily="34" charset="0"/>
              </a:rPr>
              <a:t>2</a:t>
            </a:r>
            <a:r>
              <a:rPr lang="nl-NL" sz="4000" dirty="0">
                <a:latin typeface="Trebuchet MS" panose="020B0603020202020204" pitchFamily="34" charset="0"/>
              </a:rPr>
              <a:t> </a:t>
            </a:r>
          </a:p>
          <a:p>
            <a:pPr marL="0" indent="0">
              <a:buNone/>
            </a:pPr>
            <a:r>
              <a:rPr lang="nl-NL" sz="4000" dirty="0">
                <a:latin typeface="Trebuchet MS" panose="020B0603020202020204" pitchFamily="34" charset="0"/>
              </a:rPr>
              <a:t>……… + Br</a:t>
            </a:r>
            <a:r>
              <a:rPr lang="nl-NL" sz="4000" baseline="-25000" dirty="0">
                <a:latin typeface="Trebuchet MS" panose="020B0603020202020204" pitchFamily="34" charset="0"/>
              </a:rPr>
              <a:t>2</a:t>
            </a:r>
            <a:r>
              <a:rPr lang="nl-NL" sz="4000" dirty="0">
                <a:latin typeface="Trebuchet MS" panose="020B0603020202020204" pitchFamily="34" charset="0"/>
              </a:rPr>
              <a:t>       reactie </a:t>
            </a:r>
          </a:p>
          <a:p>
            <a:pPr marL="0" indent="0">
              <a:buNone/>
            </a:pPr>
            <a:r>
              <a:rPr lang="nl-NL" sz="4300" dirty="0">
                <a:latin typeface="Trebuchet MS" panose="020B0603020202020204" pitchFamily="34" charset="0"/>
              </a:rPr>
              <a:t>Vul in op ……: alkaan of alkeen</a:t>
            </a:r>
            <a:endParaRPr lang="nl-NL" sz="40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nl-NL" sz="43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nl-NL" sz="43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nl-NL" sz="43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nl-NL" sz="4400" baseline="-25000" dirty="0">
              <a:latin typeface="Trebuchet MS" panose="020B0603020202020204" pitchFamily="34" charset="0"/>
            </a:endParaRP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nl-NL" dirty="0">
                <a:latin typeface="Trebuchet MS" panose="020B0603020202020204" pitchFamily="34" charset="0"/>
              </a:rPr>
              <a:t>Opgave 8</a:t>
            </a:r>
          </a:p>
        </p:txBody>
      </p:sp>
      <p:cxnSp>
        <p:nvCxnSpPr>
          <p:cNvPr id="6" name="Rechte verbindingslijn met pijl 5"/>
          <p:cNvCxnSpPr/>
          <p:nvPr/>
        </p:nvCxnSpPr>
        <p:spPr>
          <a:xfrm>
            <a:off x="3136032" y="2852936"/>
            <a:ext cx="64807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met pijl 6"/>
          <p:cNvCxnSpPr/>
          <p:nvPr/>
        </p:nvCxnSpPr>
        <p:spPr>
          <a:xfrm>
            <a:off x="3068216" y="3573016"/>
            <a:ext cx="64807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 flipH="1">
            <a:off x="3203848" y="2492896"/>
            <a:ext cx="504056" cy="72008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3203848" y="2492896"/>
            <a:ext cx="512440" cy="72008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0" y="2278630"/>
            <a:ext cx="1822918" cy="806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4000" dirty="0">
                <a:solidFill>
                  <a:srgbClr val="0070C0"/>
                </a:solidFill>
                <a:latin typeface="Trebuchet MS" panose="020B0603020202020204" pitchFamily="34" charset="0"/>
              </a:rPr>
              <a:t>alkaan</a:t>
            </a:r>
            <a:endParaRPr lang="nl-NL" sz="4000" baseline="-25000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0" y="3085018"/>
            <a:ext cx="1822918" cy="806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4000" dirty="0">
                <a:solidFill>
                  <a:srgbClr val="0070C0"/>
                </a:solidFill>
                <a:latin typeface="Trebuchet MS" panose="020B0603020202020204" pitchFamily="34" charset="0"/>
              </a:rPr>
              <a:t>alkeen</a:t>
            </a:r>
            <a:endParaRPr lang="nl-NL" sz="4000" baseline="-25000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27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nl-NL" dirty="0">
                <a:latin typeface="Trebuchet MS" panose="020B0603020202020204" pitchFamily="34" charset="0"/>
              </a:rPr>
              <a:t>Opgave 9</a:t>
            </a: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395536" y="4742652"/>
            <a:ext cx="8352928" cy="990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4300" dirty="0">
                <a:solidFill>
                  <a:srgbClr val="0070C0"/>
                </a:solidFill>
                <a:latin typeface="Trebuchet MS" panose="020B0603020202020204" pitchFamily="34" charset="0"/>
              </a:rPr>
              <a:t>C</a:t>
            </a:r>
            <a:r>
              <a:rPr lang="nl-NL" sz="4300" baseline="-25000" dirty="0">
                <a:solidFill>
                  <a:srgbClr val="0070C0"/>
                </a:solidFill>
                <a:latin typeface="Trebuchet MS" panose="020B0603020202020204" pitchFamily="34" charset="0"/>
              </a:rPr>
              <a:t>6</a:t>
            </a:r>
            <a:r>
              <a:rPr lang="nl-NL" sz="4300" dirty="0">
                <a:solidFill>
                  <a:srgbClr val="0070C0"/>
                </a:solidFill>
                <a:latin typeface="Trebuchet MS" panose="020B0603020202020204" pitchFamily="34" charset="0"/>
              </a:rPr>
              <a:t>H</a:t>
            </a:r>
            <a:r>
              <a:rPr lang="nl-NL" sz="4300" baseline="-25000" dirty="0">
                <a:solidFill>
                  <a:srgbClr val="0070C0"/>
                </a:solidFill>
                <a:latin typeface="Trebuchet MS" panose="020B0603020202020204" pitchFamily="34" charset="0"/>
              </a:rPr>
              <a:t>8</a:t>
            </a:r>
            <a:r>
              <a:rPr lang="nl-NL" sz="4300" dirty="0">
                <a:solidFill>
                  <a:srgbClr val="0070C0"/>
                </a:solidFill>
                <a:latin typeface="Trebuchet MS" panose="020B0603020202020204" pitchFamily="34" charset="0"/>
              </a:rPr>
              <a:t>O</a:t>
            </a:r>
            <a:r>
              <a:rPr lang="nl-NL" sz="4300" baseline="-25000" dirty="0">
                <a:solidFill>
                  <a:srgbClr val="0070C0"/>
                </a:solidFill>
                <a:latin typeface="Trebuchet MS" panose="020B0603020202020204" pitchFamily="34" charset="0"/>
              </a:rPr>
              <a:t>6</a:t>
            </a:r>
            <a:r>
              <a:rPr lang="nl-NL" sz="4300" dirty="0">
                <a:solidFill>
                  <a:srgbClr val="0070C0"/>
                </a:solidFill>
                <a:latin typeface="Trebuchet MS" panose="020B0603020202020204" pitchFamily="34" charset="0"/>
              </a:rPr>
              <a:t> + 5 O</a:t>
            </a:r>
            <a:r>
              <a:rPr lang="nl-NL" sz="4300" baseline="-25000" dirty="0">
                <a:solidFill>
                  <a:srgbClr val="0070C0"/>
                </a:solidFill>
                <a:latin typeface="Trebuchet MS" panose="020B0603020202020204" pitchFamily="34" charset="0"/>
              </a:rPr>
              <a:t>2</a:t>
            </a:r>
            <a:r>
              <a:rPr lang="nl-NL" sz="4300" dirty="0">
                <a:solidFill>
                  <a:srgbClr val="0070C0"/>
                </a:solidFill>
                <a:latin typeface="Trebuchet MS" panose="020B0603020202020204" pitchFamily="34" charset="0"/>
              </a:rPr>
              <a:t> </a:t>
            </a:r>
            <a:r>
              <a:rPr lang="nl-NL" sz="4300" dirty="0">
                <a:solidFill>
                  <a:srgbClr val="0070C0"/>
                </a:solidFill>
                <a:latin typeface="Cambria Math"/>
                <a:ea typeface="Cambria Math"/>
              </a:rPr>
              <a:t>⟶</a:t>
            </a:r>
            <a:r>
              <a:rPr lang="nl-NL" sz="4300" dirty="0">
                <a:solidFill>
                  <a:srgbClr val="0070C0"/>
                </a:solidFill>
                <a:latin typeface="Trebuchet MS" panose="020B0603020202020204" pitchFamily="34" charset="0"/>
              </a:rPr>
              <a:t> 6 CO</a:t>
            </a:r>
            <a:r>
              <a:rPr lang="nl-NL" sz="4300" baseline="-25000" dirty="0">
                <a:solidFill>
                  <a:srgbClr val="0070C0"/>
                </a:solidFill>
                <a:latin typeface="Trebuchet MS" panose="020B0603020202020204" pitchFamily="34" charset="0"/>
              </a:rPr>
              <a:t>2</a:t>
            </a:r>
            <a:r>
              <a:rPr lang="nl-NL" sz="4300" dirty="0">
                <a:solidFill>
                  <a:srgbClr val="0070C0"/>
                </a:solidFill>
                <a:latin typeface="Trebuchet MS" panose="020B0603020202020204" pitchFamily="34" charset="0"/>
              </a:rPr>
              <a:t> + 4 H</a:t>
            </a:r>
            <a:r>
              <a:rPr lang="nl-NL" sz="4300" baseline="-25000" dirty="0">
                <a:solidFill>
                  <a:srgbClr val="0070C0"/>
                </a:solidFill>
                <a:latin typeface="Trebuchet MS" panose="020B0603020202020204" pitchFamily="34" charset="0"/>
              </a:rPr>
              <a:t>2</a:t>
            </a:r>
            <a:r>
              <a:rPr lang="nl-NL" sz="4300" dirty="0">
                <a:solidFill>
                  <a:srgbClr val="0070C0"/>
                </a:solidFill>
                <a:latin typeface="Trebuchet MS" panose="020B0603020202020204" pitchFamily="34" charset="0"/>
              </a:rPr>
              <a:t>O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sz="4300" dirty="0">
              <a:latin typeface="Trebuchet MS" panose="020B0603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nl-NL" sz="4300" dirty="0">
              <a:latin typeface="Trebuchet MS" panose="020B0603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nl-NL" sz="4400" baseline="-25000" dirty="0">
              <a:latin typeface="Trebuchet MS" panose="020B0603020202020204" pitchFamily="34" charset="0"/>
            </a:endParaRP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251520" y="1556792"/>
            <a:ext cx="8640960" cy="2808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4000" dirty="0">
                <a:latin typeface="Trebuchet MS" panose="020B0603020202020204" pitchFamily="34" charset="0"/>
              </a:rPr>
              <a:t>Citroenzuur (C</a:t>
            </a:r>
            <a:r>
              <a:rPr lang="nl-NL" sz="4000" baseline="-25000" dirty="0">
                <a:latin typeface="Trebuchet MS" panose="020B0603020202020204" pitchFamily="34" charset="0"/>
              </a:rPr>
              <a:t>6</a:t>
            </a:r>
            <a:r>
              <a:rPr lang="nl-NL" sz="4000" dirty="0">
                <a:latin typeface="Trebuchet MS" panose="020B0603020202020204" pitchFamily="34" charset="0"/>
              </a:rPr>
              <a:t>H</a:t>
            </a:r>
            <a:r>
              <a:rPr lang="nl-NL" sz="4000" baseline="-25000" dirty="0">
                <a:latin typeface="Trebuchet MS" panose="020B0603020202020204" pitchFamily="34" charset="0"/>
              </a:rPr>
              <a:t>8</a:t>
            </a:r>
            <a:r>
              <a:rPr lang="nl-NL" sz="4000" dirty="0">
                <a:latin typeface="Trebuchet MS" panose="020B0603020202020204" pitchFamily="34" charset="0"/>
              </a:rPr>
              <a:t>O</a:t>
            </a:r>
            <a:r>
              <a:rPr lang="nl-NL" sz="4000" baseline="-25000" dirty="0">
                <a:latin typeface="Trebuchet MS" panose="020B0603020202020204" pitchFamily="34" charset="0"/>
              </a:rPr>
              <a:t>6</a:t>
            </a:r>
            <a:r>
              <a:rPr lang="nl-NL" sz="4000" dirty="0">
                <a:latin typeface="Trebuchet MS" panose="020B0603020202020204" pitchFamily="34" charset="0"/>
              </a:rPr>
              <a:t>) wordt volledig verbrand.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4000" dirty="0">
                <a:latin typeface="Trebuchet MS" panose="020B0603020202020204" pitchFamily="34" charset="0"/>
              </a:rPr>
              <a:t>Welke coëfficiënt staat er dan in de reactievergelijking voor zuurstof?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sz="4300" dirty="0">
              <a:latin typeface="Trebuchet MS" panose="020B0603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nl-NL" sz="4300" dirty="0">
              <a:latin typeface="Trebuchet MS" panose="020B0603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nl-NL" sz="4400" baseline="-25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18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256</Words>
  <Application>Microsoft Office PowerPoint</Application>
  <PresentationFormat>Diavoorstelling (4:3)</PresentationFormat>
  <Paragraphs>63</Paragraphs>
  <Slides>10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2</vt:i4>
      </vt:variant>
      <vt:variant>
        <vt:lpstr>Diatitels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 Math</vt:lpstr>
      <vt:lpstr>Trebuchet MS</vt:lpstr>
      <vt:lpstr>Kantoorthema</vt:lpstr>
      <vt:lpstr>ChemSketch</vt:lpstr>
      <vt:lpstr>CS ChemDraw Drawing</vt:lpstr>
      <vt:lpstr>Opgave 1</vt:lpstr>
      <vt:lpstr>Opgave 2</vt:lpstr>
      <vt:lpstr>Opgave 3</vt:lpstr>
      <vt:lpstr>Opgave 4</vt:lpstr>
      <vt:lpstr>Opgave 5</vt:lpstr>
      <vt:lpstr>Opgave 6</vt:lpstr>
      <vt:lpstr>Opgave 7</vt:lpstr>
      <vt:lpstr>Opgave 8</vt:lpstr>
      <vt:lpstr>Opgave 9</vt:lpstr>
      <vt:lpstr>Opgave 10</vt:lpstr>
    </vt:vector>
  </TitlesOfParts>
  <Company>RSG Tromp Meesters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Vraagspelletje</dc:title>
  <dc:creator>bec</dc:creator>
  <cp:lastModifiedBy>Beck, M.J.W.</cp:lastModifiedBy>
  <cp:revision>21</cp:revision>
  <dcterms:created xsi:type="dcterms:W3CDTF">2015-02-16T11:14:27Z</dcterms:created>
  <dcterms:modified xsi:type="dcterms:W3CDTF">2020-05-26T08:16:42Z</dcterms:modified>
</cp:coreProperties>
</file>