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A1447B-E448-4B7F-A489-A2360590E618}" v="8" dt="2024-09-30T08:31:37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ck, Marten" userId="ef7e825d-26f6-49c5-a4f8-41f2d01d7f75" providerId="ADAL" clId="{50A1447B-E448-4B7F-A489-A2360590E618}"/>
    <pc:docChg chg="custSel delSld modSld">
      <pc:chgData name="Beck, Marten" userId="ef7e825d-26f6-49c5-a4f8-41f2d01d7f75" providerId="ADAL" clId="{50A1447B-E448-4B7F-A489-A2360590E618}" dt="2024-09-30T08:32:09.063" v="31" actId="2696"/>
      <pc:docMkLst>
        <pc:docMk/>
      </pc:docMkLst>
      <pc:sldChg chg="modSp mod">
        <pc:chgData name="Beck, Marten" userId="ef7e825d-26f6-49c5-a4f8-41f2d01d7f75" providerId="ADAL" clId="{50A1447B-E448-4B7F-A489-A2360590E618}" dt="2024-09-30T08:30:45.061" v="14" actId="14100"/>
        <pc:sldMkLst>
          <pc:docMk/>
          <pc:sldMk cId="650053271" sldId="256"/>
        </pc:sldMkLst>
        <pc:spChg chg="mod">
          <ac:chgData name="Beck, Marten" userId="ef7e825d-26f6-49c5-a4f8-41f2d01d7f75" providerId="ADAL" clId="{50A1447B-E448-4B7F-A489-A2360590E618}" dt="2024-09-30T08:30:45.061" v="14" actId="14100"/>
          <ac:spMkLst>
            <pc:docMk/>
            <pc:sldMk cId="650053271" sldId="256"/>
            <ac:spMk id="2" creationId="{2DC77BA0-B09C-44CE-B307-8D128056CD7E}"/>
          </ac:spMkLst>
        </pc:spChg>
      </pc:sldChg>
      <pc:sldChg chg="modSp mod modAnim">
        <pc:chgData name="Beck, Marten" userId="ef7e825d-26f6-49c5-a4f8-41f2d01d7f75" providerId="ADAL" clId="{50A1447B-E448-4B7F-A489-A2360590E618}" dt="2024-09-30T08:31:32.253" v="25" actId="27636"/>
        <pc:sldMkLst>
          <pc:docMk/>
          <pc:sldMk cId="1781650101" sldId="257"/>
        </pc:sldMkLst>
        <pc:spChg chg="mod">
          <ac:chgData name="Beck, Marten" userId="ef7e825d-26f6-49c5-a4f8-41f2d01d7f75" providerId="ADAL" clId="{50A1447B-E448-4B7F-A489-A2360590E618}" dt="2024-09-30T08:31:32.253" v="25" actId="27636"/>
          <ac:spMkLst>
            <pc:docMk/>
            <pc:sldMk cId="1781650101" sldId="257"/>
            <ac:spMk id="3" creationId="{777C661D-49FE-4666-9F24-D32B14150B0A}"/>
          </ac:spMkLst>
        </pc:spChg>
      </pc:sldChg>
      <pc:sldChg chg="modSp modAnim">
        <pc:chgData name="Beck, Marten" userId="ef7e825d-26f6-49c5-a4f8-41f2d01d7f75" providerId="ADAL" clId="{50A1447B-E448-4B7F-A489-A2360590E618}" dt="2024-09-30T08:31:37.057" v="28"/>
        <pc:sldMkLst>
          <pc:docMk/>
          <pc:sldMk cId="209854150" sldId="258"/>
        </pc:sldMkLst>
        <pc:spChg chg="mod">
          <ac:chgData name="Beck, Marten" userId="ef7e825d-26f6-49c5-a4f8-41f2d01d7f75" providerId="ADAL" clId="{50A1447B-E448-4B7F-A489-A2360590E618}" dt="2024-09-30T08:31:37.057" v="28"/>
          <ac:spMkLst>
            <pc:docMk/>
            <pc:sldMk cId="209854150" sldId="258"/>
            <ac:spMk id="3" creationId="{777C661D-49FE-4666-9F24-D32B14150B0A}"/>
          </ac:spMkLst>
        </pc:spChg>
      </pc:sldChg>
      <pc:sldChg chg="modSp del mod modAnim">
        <pc:chgData name="Beck, Marten" userId="ef7e825d-26f6-49c5-a4f8-41f2d01d7f75" providerId="ADAL" clId="{50A1447B-E448-4B7F-A489-A2360590E618}" dt="2024-09-30T08:31:43.498" v="29" actId="2696"/>
        <pc:sldMkLst>
          <pc:docMk/>
          <pc:sldMk cId="3985737176" sldId="260"/>
        </pc:sldMkLst>
        <pc:spChg chg="mod">
          <ac:chgData name="Beck, Marten" userId="ef7e825d-26f6-49c5-a4f8-41f2d01d7f75" providerId="ADAL" clId="{50A1447B-E448-4B7F-A489-A2360590E618}" dt="2024-09-30T08:31:09.131" v="17" actId="21"/>
          <ac:spMkLst>
            <pc:docMk/>
            <pc:sldMk cId="3985737176" sldId="260"/>
            <ac:spMk id="3" creationId="{777C661D-49FE-4666-9F24-D32B14150B0A}"/>
          </ac:spMkLst>
        </pc:spChg>
      </pc:sldChg>
      <pc:sldChg chg="del">
        <pc:chgData name="Beck, Marten" userId="ef7e825d-26f6-49c5-a4f8-41f2d01d7f75" providerId="ADAL" clId="{50A1447B-E448-4B7F-A489-A2360590E618}" dt="2024-09-30T08:32:01.726" v="30" actId="2696"/>
        <pc:sldMkLst>
          <pc:docMk/>
          <pc:sldMk cId="1263025291" sldId="267"/>
        </pc:sldMkLst>
      </pc:sldChg>
      <pc:sldChg chg="del">
        <pc:chgData name="Beck, Marten" userId="ef7e825d-26f6-49c5-a4f8-41f2d01d7f75" providerId="ADAL" clId="{50A1447B-E448-4B7F-A489-A2360590E618}" dt="2024-09-30T08:32:09.063" v="31" actId="2696"/>
        <pc:sldMkLst>
          <pc:docMk/>
          <pc:sldMk cId="2178097955" sldId="268"/>
        </pc:sldMkLst>
      </pc:sldChg>
      <pc:sldChg chg="del">
        <pc:chgData name="Beck, Marten" userId="ef7e825d-26f6-49c5-a4f8-41f2d01d7f75" providerId="ADAL" clId="{50A1447B-E448-4B7F-A489-A2360590E618}" dt="2024-09-30T08:32:09.063" v="31" actId="2696"/>
        <pc:sldMkLst>
          <pc:docMk/>
          <pc:sldMk cId="2964365444" sldId="269"/>
        </pc:sldMkLst>
      </pc:sldChg>
      <pc:sldChg chg="del">
        <pc:chgData name="Beck, Marten" userId="ef7e825d-26f6-49c5-a4f8-41f2d01d7f75" providerId="ADAL" clId="{50A1447B-E448-4B7F-A489-A2360590E618}" dt="2024-09-30T08:32:09.063" v="31" actId="2696"/>
        <pc:sldMkLst>
          <pc:docMk/>
          <pc:sldMk cId="2543626594" sldId="270"/>
        </pc:sldMkLst>
      </pc:sldChg>
      <pc:sldChg chg="del">
        <pc:chgData name="Beck, Marten" userId="ef7e825d-26f6-49c5-a4f8-41f2d01d7f75" providerId="ADAL" clId="{50A1447B-E448-4B7F-A489-A2360590E618}" dt="2024-09-30T08:32:09.063" v="31" actId="2696"/>
        <pc:sldMkLst>
          <pc:docMk/>
          <pc:sldMk cId="100762171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67B703-3F77-4095-B44A-8CC7200D4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A82508-070A-45BE-A664-58FDEE6C7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DC41AE-A417-4E76-B4BF-37A0165DB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D8B5A2-8C8E-40D4-94A3-688C0324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F30B6E-9456-4767-90FC-0138ABF0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0979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A84CF-8019-4683-B5F9-EC8F6A3AA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71FAF10-C331-49D0-91EB-46DDF62D4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397A98-CFC9-4D60-94F5-9FC29DD53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DCBFC56-FE04-48FB-A20A-0FC514DE5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024CDF-72B6-49FA-AA94-4C622519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414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F78E724-D7AB-4426-A0D1-392D498D4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09B370A-0979-40CB-B4C8-1A104C7AA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89D4E1-70AE-4BCB-866E-2D8D02D9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5F8BC3-9F55-4E67-8BFE-ED1A16B8C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E66473-1BED-424D-A99C-46562718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402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F0A345-9DBA-40E6-8CDC-B36D34F92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F14C0-F0CF-499B-A59E-E9CE8DEBA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741289-FC5D-4D73-A446-1F31A470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8D036E-8F86-4AC3-8F11-DCA5D5471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D63773-9184-4041-9561-99CF1AE1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768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8736F3-AD8A-4A44-AF9B-2EDC1A3BF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1011B6B-C35C-4AE2-A2B5-E56A22B0E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0111E4-3217-4C7E-944C-D55ABDCF4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5EEFB9B-3889-4B67-B55A-8484A076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524AAE-9F71-41B0-BBB9-71276E5DB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72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62C684-1A7B-46B1-80C7-669DE8D4A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898F34-545B-4B9A-AA89-E65DD74A0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158C5A9-50CE-4B2F-A38D-311D8BD60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28AD5F-4BD0-4AFA-91D9-B909AF4D1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3D03A68-1CC1-4F87-A172-4CC6561D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A0AE8E0-37BB-4C74-8E14-3C6C43B6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27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17D8C9-3626-4CA1-9099-4B0C65F9E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0CBFE8-3DD6-4731-A19F-2DF559099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B6246C-D405-4C40-839F-3B5A52F97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9C0F20A-B3C0-4BC1-B838-4B3B27CDC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8127355-21DB-4A87-8D71-71FE82489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99464BF-E77B-49F5-8863-72D350E9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CF2F598-0911-4E55-B184-DA8938C9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9C19569-8E6A-4500-9E5A-B977A529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683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C4727-1EE9-49F5-A430-77401D23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E0B845F-FCBB-4991-BC4C-5D1DA3F4F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B72E936-00CD-4C07-869C-B59979FB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1B16C73-C72D-44AF-8243-805BF9054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870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7BD4E41-8DF8-44FE-967C-3E1611278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CE0EAE9-F4DD-49AB-9339-52F9A03F5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7801E15-A77A-4F39-9D4C-078FFA6A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52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E574AD-D295-44AE-BAF4-227CB27F0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D7D9BB-98EE-4D2D-957C-A54CE9D63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D2F03D-9359-4B0B-A756-72387F9A0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A190A1A-B651-4579-B182-0175F7E75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9F497D6-E4F4-4C48-8E2C-CE2266387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EB5AB5B-3191-4B44-86EF-71D56F94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88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8A9947-DC5C-45F0-9198-0BCC0BA6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C4236F6-F2FF-495D-8037-ADA7F4B40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781D076-2B6B-43C3-96AB-76098BA15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DB345DB-5817-4E17-A536-BE08CC3E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34658DE-478E-4E95-B7AA-DF13D086D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13B369D-05D9-4465-9A0B-8CF3ABD17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57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3859334-C3BA-456B-B5F9-AB959BD3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E5168C-2BD7-48A9-BE54-345EDA353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7F647C-D111-4826-B3F5-D5229E5C8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FD5F7-2B7C-42A0-B745-15599C4CEABB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57F4D0-85E5-42F7-B6D7-3D2C79041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94BCB9-F3D0-41C3-9CA5-50C9DE345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8C4EC-52DB-40A7-817F-52F84EA2A1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9683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77BA0-B09C-44CE-B307-8D128056C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221" y="204106"/>
            <a:ext cx="9144000" cy="594791"/>
          </a:xfrm>
          <a:solidFill>
            <a:schemeClr val="accent1">
              <a:alpha val="40000"/>
            </a:schemeClr>
          </a:solidFill>
        </p:spPr>
        <p:txBody>
          <a:bodyPr>
            <a:normAutofit/>
          </a:bodyPr>
          <a:lstStyle/>
          <a:p>
            <a:r>
              <a:rPr lang="nl-NL" sz="2800" dirty="0"/>
              <a:t>Scheikunde </a:t>
            </a:r>
            <a:r>
              <a:rPr lang="nl-NL" sz="2800"/>
              <a:t>toets hoofdstuk 1</a:t>
            </a:r>
            <a:endParaRPr lang="nl-NL" sz="28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AE2E00-BE1C-481C-8BEB-7043741BD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221" y="1638701"/>
            <a:ext cx="9144000" cy="2129736"/>
          </a:xfrm>
        </p:spPr>
        <p:txBody>
          <a:bodyPr/>
          <a:lstStyle/>
          <a:p>
            <a:pPr algn="l"/>
            <a:r>
              <a:rPr lang="nl-NL" u="sng" dirty="0"/>
              <a:t>Tips en trucs voor het leren van de toets</a:t>
            </a:r>
            <a:endParaRPr lang="nl-NL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dirty="0"/>
              <a:t>Zorg dat je veel feiten kent (blauwe tekst in het boek + samenvatting).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dirty="0"/>
              <a:t>Oefen (opnieuw) met opgaven die je de eerste keer fout had.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dirty="0"/>
              <a:t>Maak extra oefenopgaven (afsluiting + oefentoets)</a:t>
            </a:r>
          </a:p>
        </p:txBody>
      </p:sp>
    </p:spTree>
    <p:extLst>
      <p:ext uri="{BB962C8B-B14F-4D97-AF65-F5344CB8AC3E}">
        <p14:creationId xmlns:p14="http://schemas.microsoft.com/office/powerpoint/2010/main" val="65005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3200" dirty="0"/>
              <a:t>7. </a:t>
            </a:r>
          </a:p>
          <a:p>
            <a:pPr marL="0" indent="0">
              <a:buNone/>
            </a:pPr>
            <a:r>
              <a:rPr lang="nl-NL" sz="3200" dirty="0"/>
              <a:t>Hoe groot is </a:t>
            </a:r>
            <a:br>
              <a:rPr lang="nl-NL" sz="3200" dirty="0"/>
            </a:br>
            <a:r>
              <a:rPr lang="nl-NL" sz="3200" dirty="0"/>
              <a:t>het smelttraject?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Van 55 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nl-NL" sz="3200" dirty="0"/>
              <a:t>C naar 65 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nl-NL" sz="3200" dirty="0"/>
              <a:t>C, dus 10 graden.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6E4D96F-59E8-40E4-8C40-630795DC7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735" y="1543637"/>
            <a:ext cx="6131690" cy="343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5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Belangrijkste onderdelen per paragraaf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7C661D-49FE-4666-9F24-D32B14150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1694"/>
            <a:ext cx="10515600" cy="5281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§ 1.1</a:t>
            </a:r>
          </a:p>
          <a:p>
            <a:pPr marL="0" indent="0">
              <a:buNone/>
            </a:pPr>
            <a:r>
              <a:rPr lang="nl-NL" dirty="0"/>
              <a:t>Stofeigenschappen</a:t>
            </a:r>
            <a:br>
              <a:rPr lang="nl-NL" dirty="0"/>
            </a:br>
            <a:r>
              <a:rPr lang="nl-NL" dirty="0"/>
              <a:t>Dichtheid</a:t>
            </a:r>
            <a:br>
              <a:rPr lang="nl-NL" dirty="0"/>
            </a:br>
            <a:r>
              <a:rPr lang="nl-NL" dirty="0"/>
              <a:t>Omrekenen met factor 1000 (figuur 1.4)</a:t>
            </a:r>
          </a:p>
          <a:p>
            <a:pPr marL="0" indent="0">
              <a:buNone/>
            </a:pPr>
            <a:r>
              <a:rPr lang="nl-NL" dirty="0"/>
              <a:t>§ 1.2</a:t>
            </a:r>
          </a:p>
          <a:p>
            <a:pPr marL="0" indent="0">
              <a:buNone/>
            </a:pPr>
            <a:r>
              <a:rPr lang="nl-NL" dirty="0"/>
              <a:t>Veiligheidsregels</a:t>
            </a:r>
            <a:br>
              <a:rPr lang="nl-NL" dirty="0"/>
            </a:br>
            <a:r>
              <a:rPr lang="nl-NL" dirty="0"/>
              <a:t>Pictogrammen (figuur 1.8)</a:t>
            </a:r>
            <a:br>
              <a:rPr lang="nl-NL" dirty="0"/>
            </a:br>
            <a:r>
              <a:rPr lang="nl-NL" dirty="0"/>
              <a:t>P-zinnen en H-zinnen (niet inhoudelijk)</a:t>
            </a:r>
            <a:br>
              <a:rPr lang="nl-NL" dirty="0"/>
            </a:br>
            <a:r>
              <a:rPr lang="nl-NL" dirty="0"/>
              <a:t>Gebruik van de brander</a:t>
            </a:r>
            <a:br>
              <a:rPr lang="nl-NL" dirty="0"/>
            </a:br>
            <a:r>
              <a:rPr lang="nl-NL" dirty="0"/>
              <a:t>Verschil tussen handeling, waarneming </a:t>
            </a:r>
            <a:r>
              <a:rPr lang="nl-NL"/>
              <a:t>en conclusie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165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5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Belangrijkste onderdelen per paragraaf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7C661D-49FE-4666-9F24-D32B14150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1694"/>
            <a:ext cx="10515600" cy="4865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§ 1.3</a:t>
            </a:r>
          </a:p>
          <a:p>
            <a:pPr marL="0" indent="0">
              <a:buNone/>
            </a:pPr>
            <a:r>
              <a:rPr lang="nl-NL" dirty="0"/>
              <a:t>Namen van fasen (+ symbolen) en faseveranderingen</a:t>
            </a:r>
            <a:br>
              <a:rPr lang="nl-NL" dirty="0"/>
            </a:br>
            <a:r>
              <a:rPr lang="nl-NL" dirty="0"/>
              <a:t>Temperatuur kunnen omrekenen van </a:t>
            </a:r>
            <a:r>
              <a:rPr lang="nl-NL" dirty="0">
                <a:cs typeface="Times New Roman" panose="02020603050405020304" pitchFamily="18" charset="0"/>
              </a:rPr>
              <a:t>°C naar K en omgekeerd</a:t>
            </a:r>
            <a:br>
              <a:rPr lang="nl-NL" dirty="0">
                <a:cs typeface="Times New Roman" panose="02020603050405020304" pitchFamily="18" charset="0"/>
              </a:rPr>
            </a:br>
            <a:r>
              <a:rPr lang="nl-NL" dirty="0">
                <a:cs typeface="Times New Roman" panose="02020603050405020304" pitchFamily="18" charset="0"/>
              </a:rPr>
              <a:t>De fase van een stof weten bij een bepaalde temperatuur (fig. 1.22)</a:t>
            </a:r>
            <a:br>
              <a:rPr lang="nl-NL" dirty="0">
                <a:cs typeface="Times New Roman" panose="02020603050405020304" pitchFamily="18" charset="0"/>
              </a:rPr>
            </a:br>
            <a:r>
              <a:rPr lang="nl-NL" dirty="0">
                <a:cs typeface="Times New Roman" panose="02020603050405020304" pitchFamily="18" charset="0"/>
              </a:rPr>
              <a:t>Aangeven hoe je bepaalt of een stof zuiver of verontreinigd is → beschrijven hoe je een smelt-/kookpuntbepaling uitvoert en welke conclusie je daaruit </a:t>
            </a:r>
            <a:r>
              <a:rPr lang="nl-NL">
                <a:cs typeface="Times New Roman" panose="02020603050405020304" pitchFamily="18" charset="0"/>
              </a:rPr>
              <a:t>kunt trekken</a:t>
            </a:r>
          </a:p>
          <a:p>
            <a:pPr marL="0" indent="0">
              <a:buNone/>
            </a:pPr>
            <a:endParaRPr lang="nl-NL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b="1"/>
              <a:t>NIET LEREN</a:t>
            </a:r>
            <a:r>
              <a:rPr lang="nl-NL"/>
              <a:t>: getallen (bijv. smelt- en kookpunten e.d.)</a:t>
            </a:r>
            <a:endParaRPr lang="nl-NL" b="1"/>
          </a:p>
          <a:p>
            <a:pPr marL="0" indent="0">
              <a:buNone/>
            </a:pPr>
            <a:endParaRPr lang="nl-NL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85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/>
              <a:t>1.</a:t>
            </a:r>
          </a:p>
          <a:p>
            <a:pPr marL="0" indent="0">
              <a:buNone/>
            </a:pPr>
            <a:r>
              <a:rPr lang="nl-NL" sz="3200" dirty="0"/>
              <a:t>Hoeveel stofeigenschappen staan hieronder genoemd?</a:t>
            </a:r>
            <a:br>
              <a:rPr lang="nl-NL" sz="3200" dirty="0"/>
            </a:br>
            <a:r>
              <a:rPr lang="nl-NL" sz="3200" dirty="0"/>
              <a:t>Smaak, dichtheid, massa, brandbaarheid, volume, hardheid.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4, want massa en volume zijn geen stofeigenschap.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749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/>
              <a:t>2.</a:t>
            </a:r>
          </a:p>
          <a:p>
            <a:pPr marL="0" indent="0">
              <a:buNone/>
            </a:pPr>
            <a:r>
              <a:rPr lang="nl-NL" sz="3200" dirty="0"/>
              <a:t>Gegeven: 1 m</a:t>
            </a:r>
            <a:r>
              <a:rPr lang="nl-NL" sz="3200" baseline="30000" dirty="0"/>
              <a:t>3</a:t>
            </a:r>
            <a:r>
              <a:rPr lang="nl-NL" sz="3200" dirty="0"/>
              <a:t> ijzer weegt 7870 kg.</a:t>
            </a:r>
            <a:br>
              <a:rPr lang="nl-NL" sz="3200" dirty="0"/>
            </a:br>
            <a:r>
              <a:rPr lang="nl-NL" sz="3200" dirty="0"/>
              <a:t>Hoeveel dm</a:t>
            </a:r>
            <a:r>
              <a:rPr lang="nl-NL" sz="3200" baseline="30000" dirty="0"/>
              <a:t>3</a:t>
            </a:r>
            <a:r>
              <a:rPr lang="nl-NL" sz="3200" dirty="0"/>
              <a:t> ijzer komt overeen met 20 kg?</a:t>
            </a:r>
            <a:br>
              <a:rPr lang="nl-NL" sz="3200" dirty="0"/>
            </a:br>
            <a:r>
              <a:rPr lang="nl-NL" sz="3200" dirty="0"/>
              <a:t>(afronden op één decimaal)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2,5 dm</a:t>
            </a:r>
            <a:r>
              <a:rPr lang="nl-NL" sz="3200" baseline="30000" dirty="0"/>
              <a:t>3</a:t>
            </a:r>
            <a:r>
              <a:rPr lang="nl-NL" sz="3200" dirty="0"/>
              <a:t>, want 1 dm</a:t>
            </a:r>
            <a:r>
              <a:rPr lang="nl-NL" sz="3200" baseline="30000" dirty="0"/>
              <a:t>3</a:t>
            </a:r>
            <a:r>
              <a:rPr lang="nl-NL" sz="3200" dirty="0"/>
              <a:t> ijzer weegt 7,870 kg.</a:t>
            </a:r>
            <a:br>
              <a:rPr lang="nl-NL" sz="3200" dirty="0"/>
            </a:br>
            <a:r>
              <a:rPr lang="nl-NL" sz="3200" dirty="0"/>
              <a:t>Dus 20 kg komt overeen met 20 / 7,870 = 2,5 dm</a:t>
            </a:r>
            <a:r>
              <a:rPr lang="nl-NL" sz="3200" baseline="30000" dirty="0"/>
              <a:t>3</a:t>
            </a:r>
            <a:endParaRPr lang="nl-NL" sz="32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762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3200" dirty="0"/>
              <a:t>3.</a:t>
            </a:r>
          </a:p>
          <a:p>
            <a:pPr marL="0" indent="0">
              <a:buNone/>
            </a:pPr>
            <a:r>
              <a:rPr lang="nl-NL" sz="3200" dirty="0"/>
              <a:t>Wat is het verschil in betekenis tussen onderstaande twee pictogrammen?</a:t>
            </a:r>
            <a:br>
              <a:rPr lang="nl-NL" sz="3200" dirty="0"/>
            </a:b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De linker is oxiderend (= </a:t>
            </a:r>
            <a:r>
              <a:rPr lang="nl-NL" sz="3200" dirty="0" err="1"/>
              <a:t>brandbevorderend</a:t>
            </a:r>
            <a:r>
              <a:rPr lang="nl-NL" sz="3200" dirty="0"/>
              <a:t>).</a:t>
            </a:r>
            <a:br>
              <a:rPr lang="nl-NL" sz="3200" dirty="0"/>
            </a:br>
            <a:r>
              <a:rPr lang="nl-NL" sz="3200" dirty="0"/>
              <a:t>De rechter is ontvlambaar (= brandbaar)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351FBC-BFCD-436B-A941-BEEBD59C2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901" y="2788498"/>
            <a:ext cx="1337005" cy="1281004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93BFB908-9349-4D37-8FCF-C87E6B7CF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049" y="2788498"/>
            <a:ext cx="1330820" cy="1281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88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/>
              <a:t>4.</a:t>
            </a:r>
          </a:p>
          <a:p>
            <a:pPr marL="0" indent="0">
              <a:buNone/>
            </a:pPr>
            <a:r>
              <a:rPr lang="nl-NL" sz="3200" dirty="0"/>
              <a:t>Hoe heet dit voorwerp?</a:t>
            </a:r>
            <a:br>
              <a:rPr lang="nl-NL" sz="3200" dirty="0"/>
            </a:b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Kroezentang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E9012B11-42E4-4E4C-8B7F-19065887D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262257" y="1886095"/>
            <a:ext cx="1114286" cy="23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3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/>
              <a:t>5.</a:t>
            </a:r>
          </a:p>
          <a:p>
            <a:pPr marL="0" indent="0">
              <a:buNone/>
            </a:pPr>
            <a:r>
              <a:rPr lang="nl-NL" sz="3200" dirty="0"/>
              <a:t>Met welke vlam moet je een hoeveelheid van een vloeistof verwarmen? Geef de kleur en het geluid van de vlam.</a:t>
            </a:r>
            <a:br>
              <a:rPr lang="nl-NL" sz="3200" dirty="0"/>
            </a:b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De ‘kleurloze’ vlam. Lichtblauw van kleur en geruisloos.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108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AC4BB-EEC4-4616-A3BF-BC6DF224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  <a:solidFill>
            <a:schemeClr val="accent2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nl-NL" sz="2800" b="1" dirty="0"/>
              <a:t>QUIZZ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0E7800E-084C-409E-AB50-F2A2CBDAA9C6}"/>
              </a:ext>
            </a:extLst>
          </p:cNvPr>
          <p:cNvSpPr txBox="1">
            <a:spLocks/>
          </p:cNvSpPr>
          <p:nvPr/>
        </p:nvSpPr>
        <p:spPr>
          <a:xfrm>
            <a:off x="838200" y="1211694"/>
            <a:ext cx="10515600" cy="4941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3200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B2941DAE-B7E2-47E5-A65E-A5079793E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64094"/>
            <a:ext cx="10515600" cy="4941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/>
              <a:t>6. </a:t>
            </a:r>
          </a:p>
          <a:p>
            <a:pPr marL="0" indent="0">
              <a:buNone/>
            </a:pPr>
            <a:r>
              <a:rPr lang="nl-NL" sz="3200" dirty="0"/>
              <a:t>Gegeven: stof X smelt bij 18 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nl-NL" sz="3200" dirty="0"/>
              <a:t>C en kookt bij 145 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nl-NL" sz="3200" dirty="0"/>
              <a:t>C.</a:t>
            </a:r>
            <a:br>
              <a:rPr lang="nl-NL" sz="3200" dirty="0"/>
            </a:br>
            <a:r>
              <a:rPr lang="nl-NL" sz="3200" dirty="0"/>
              <a:t>Wat is de fase van stof X bij 296 K?</a:t>
            </a:r>
            <a:br>
              <a:rPr lang="nl-NL" sz="3200" dirty="0"/>
            </a:b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Antwoord:</a:t>
            </a:r>
          </a:p>
          <a:p>
            <a:pPr marL="0" indent="0">
              <a:buNone/>
            </a:pPr>
            <a:r>
              <a:rPr lang="nl-NL" sz="3200" dirty="0"/>
              <a:t>296 K = 296 – 273 = 23 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nl-NL" sz="3200" dirty="0"/>
              <a:t>C. Dan is X gesmolten, dus vloeibaar.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978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432</Words>
  <Application>Microsoft Office PowerPoint</Application>
  <PresentationFormat>Breedbeeld</PresentationFormat>
  <Paragraphs>67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Kantoorthema</vt:lpstr>
      <vt:lpstr>Scheikunde toets hoofdstuk 1</vt:lpstr>
      <vt:lpstr>Belangrijkste onderdelen per paragraaf</vt:lpstr>
      <vt:lpstr>Belangrijkste onderdelen per paragraaf</vt:lpstr>
      <vt:lpstr>QUIZZ</vt:lpstr>
      <vt:lpstr>QUIZZ</vt:lpstr>
      <vt:lpstr>QUIZZ</vt:lpstr>
      <vt:lpstr>QUIZZ</vt:lpstr>
      <vt:lpstr>QUIZZ</vt:lpstr>
      <vt:lpstr>QUIZZ</vt:lpstr>
      <vt:lpstr>QUIZZ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Scheikunde toets periode 1 Hoofdstuk 1 + hoofdstuk 2 t/m §2.3</dc:title>
  <dc:creator>M.J.W. Beck</dc:creator>
  <cp:lastModifiedBy>M.J.W. Beck</cp:lastModifiedBy>
  <cp:revision>2</cp:revision>
  <dcterms:created xsi:type="dcterms:W3CDTF">2021-10-24T15:06:57Z</dcterms:created>
  <dcterms:modified xsi:type="dcterms:W3CDTF">2024-09-30T08:32:11Z</dcterms:modified>
</cp:coreProperties>
</file>