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761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20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89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763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77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312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67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044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36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071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06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85D7-B5E4-447B-B84C-BAE5D0689033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7CAF-55D9-46C4-A47B-D52E3915B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22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980728"/>
            <a:ext cx="6995120" cy="43064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Molariteit</a:t>
            </a:r>
            <a:b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b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vragen </a:t>
            </a:r>
          </a:p>
        </p:txBody>
      </p:sp>
    </p:spTree>
    <p:extLst>
      <p:ext uri="{BB962C8B-B14F-4D97-AF65-F5344CB8AC3E}">
        <p14:creationId xmlns:p14="http://schemas.microsoft.com/office/powerpoint/2010/main" val="32058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7824" y="260648"/>
            <a:ext cx="7624762" cy="4896544"/>
          </a:xfrm>
        </p:spPr>
        <p:txBody>
          <a:bodyPr>
            <a:normAutofit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Je hebt een voorraad (NH</a:t>
            </a:r>
            <a:r>
              <a:rPr lang="nl-NL" sz="4000" baseline="-25000" dirty="0">
                <a:solidFill>
                  <a:schemeClr val="tx1"/>
                </a:solidFill>
              </a:rPr>
              <a:t>4</a:t>
            </a:r>
            <a:r>
              <a:rPr lang="nl-NL" sz="4000" dirty="0">
                <a:solidFill>
                  <a:schemeClr val="tx1"/>
                </a:solidFill>
              </a:rPr>
              <a:t>)</a:t>
            </a:r>
            <a:r>
              <a:rPr lang="nl-NL" sz="4000" baseline="-25000" dirty="0">
                <a:solidFill>
                  <a:schemeClr val="tx1"/>
                </a:solidFill>
              </a:rPr>
              <a:t>2</a:t>
            </a:r>
            <a:r>
              <a:rPr lang="nl-NL" sz="4000" dirty="0">
                <a:solidFill>
                  <a:schemeClr val="tx1"/>
                </a:solidFill>
              </a:rPr>
              <a:t>SO</a:t>
            </a:r>
            <a:r>
              <a:rPr lang="nl-NL" sz="4000" baseline="-25000" dirty="0">
                <a:solidFill>
                  <a:schemeClr val="tx1"/>
                </a:solidFill>
              </a:rPr>
              <a:t>4</a:t>
            </a:r>
            <a:r>
              <a:rPr lang="nl-NL" sz="4000" dirty="0">
                <a:solidFill>
                  <a:schemeClr val="tx1"/>
                </a:solidFill>
              </a:rPr>
              <a:t>-oplossing van 1,20 M.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Voor een experiment heb je nodig: 60 mL (NH</a:t>
            </a:r>
            <a:r>
              <a:rPr lang="nl-NL" sz="4000" baseline="-25000" dirty="0">
                <a:solidFill>
                  <a:schemeClr val="tx1"/>
                </a:solidFill>
              </a:rPr>
              <a:t>4</a:t>
            </a:r>
            <a:r>
              <a:rPr lang="nl-NL" sz="4000" dirty="0">
                <a:solidFill>
                  <a:schemeClr val="tx1"/>
                </a:solidFill>
              </a:rPr>
              <a:t>)</a:t>
            </a:r>
            <a:r>
              <a:rPr lang="nl-NL" sz="4000" baseline="-25000" dirty="0">
                <a:solidFill>
                  <a:schemeClr val="tx1"/>
                </a:solidFill>
              </a:rPr>
              <a:t>2</a:t>
            </a:r>
            <a:r>
              <a:rPr lang="nl-NL" sz="4000" dirty="0">
                <a:solidFill>
                  <a:schemeClr val="tx1"/>
                </a:solidFill>
              </a:rPr>
              <a:t>SO</a:t>
            </a:r>
            <a:r>
              <a:rPr lang="nl-NL" sz="4000" baseline="-25000" dirty="0">
                <a:solidFill>
                  <a:schemeClr val="tx1"/>
                </a:solidFill>
              </a:rPr>
              <a:t>4</a:t>
            </a:r>
            <a:r>
              <a:rPr lang="nl-NL" sz="4000" dirty="0">
                <a:solidFill>
                  <a:schemeClr val="tx1"/>
                </a:solidFill>
              </a:rPr>
              <a:t>-oplossing waarvoor geldt: [NH</a:t>
            </a:r>
            <a:r>
              <a:rPr lang="nl-NL" sz="4000" baseline="-25000" dirty="0">
                <a:solidFill>
                  <a:schemeClr val="tx1"/>
                </a:solidFill>
              </a:rPr>
              <a:t>4</a:t>
            </a:r>
            <a:r>
              <a:rPr lang="nl-NL" sz="4000" baseline="30000" dirty="0">
                <a:solidFill>
                  <a:schemeClr val="tx1"/>
                </a:solidFill>
              </a:rPr>
              <a:t>+</a:t>
            </a:r>
            <a:r>
              <a:rPr lang="nl-NL" sz="4000" dirty="0">
                <a:solidFill>
                  <a:schemeClr val="tx1"/>
                </a:solidFill>
              </a:rPr>
              <a:t>] = 0,80 M.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Bereken hoeveel mL je van de voor-raadoplossing moet nemen.</a:t>
            </a:r>
          </a:p>
        </p:txBody>
      </p:sp>
    </p:spTree>
    <p:extLst>
      <p:ext uri="{BB962C8B-B14F-4D97-AF65-F5344CB8AC3E}">
        <p14:creationId xmlns:p14="http://schemas.microsoft.com/office/powerpoint/2010/main" val="3041646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1800200"/>
          </a:xfrm>
        </p:spPr>
        <p:txBody>
          <a:bodyPr/>
          <a:lstStyle/>
          <a:p>
            <a:pPr marL="0" indent="0">
              <a:buNone/>
            </a:pPr>
            <a:r>
              <a:rPr lang="nl-NL" u="sng" dirty="0">
                <a:solidFill>
                  <a:srgbClr val="0000FF"/>
                </a:solidFill>
              </a:rPr>
              <a:t>LET OP</a:t>
            </a:r>
            <a:r>
              <a:rPr lang="nl-NL" dirty="0">
                <a:solidFill>
                  <a:srgbClr val="0000FF"/>
                </a:solidFill>
              </a:rPr>
              <a:t>:</a:t>
            </a:r>
          </a:p>
          <a:p>
            <a:pPr marL="0" indent="0">
              <a:buNone/>
            </a:pPr>
            <a:r>
              <a:rPr lang="nl-NL" dirty="0">
                <a:solidFill>
                  <a:srgbClr val="0000FF"/>
                </a:solidFill>
              </a:rPr>
              <a:t>(NH</a:t>
            </a:r>
            <a:r>
              <a:rPr lang="nl-NL" baseline="-25000" dirty="0">
                <a:solidFill>
                  <a:srgbClr val="0000FF"/>
                </a:solidFill>
              </a:rPr>
              <a:t>4</a:t>
            </a:r>
            <a:r>
              <a:rPr lang="nl-NL" dirty="0">
                <a:solidFill>
                  <a:srgbClr val="0000FF"/>
                </a:solidFill>
              </a:rPr>
              <a:t>)</a:t>
            </a:r>
            <a:r>
              <a:rPr lang="nl-NL" baseline="-25000" dirty="0">
                <a:solidFill>
                  <a:srgbClr val="0000FF"/>
                </a:solidFill>
              </a:rPr>
              <a:t>2</a:t>
            </a:r>
            <a:r>
              <a:rPr lang="nl-NL" dirty="0">
                <a:solidFill>
                  <a:srgbClr val="0000FF"/>
                </a:solidFill>
              </a:rPr>
              <a:t>SO</a:t>
            </a:r>
            <a:r>
              <a:rPr lang="nl-NL" baseline="-25000" dirty="0">
                <a:solidFill>
                  <a:srgbClr val="0000FF"/>
                </a:solidFill>
              </a:rPr>
              <a:t>4</a:t>
            </a:r>
            <a:r>
              <a:rPr lang="nl-NL" dirty="0">
                <a:solidFill>
                  <a:srgbClr val="0000FF"/>
                </a:solidFill>
              </a:rPr>
              <a:t> </a:t>
            </a:r>
            <a:r>
              <a:rPr lang="nl-NL" dirty="0">
                <a:solidFill>
                  <a:srgbClr val="0000FF"/>
                </a:solidFill>
                <a:latin typeface="Cambria Math"/>
                <a:ea typeface="Cambria Math"/>
              </a:rPr>
              <a:t>→</a:t>
            </a:r>
            <a:r>
              <a:rPr lang="nl-NL" dirty="0">
                <a:solidFill>
                  <a:srgbClr val="0000FF"/>
                </a:solidFill>
              </a:rPr>
              <a:t>  2 NH</a:t>
            </a:r>
            <a:r>
              <a:rPr lang="nl-NL" baseline="-25000" dirty="0">
                <a:solidFill>
                  <a:srgbClr val="0000FF"/>
                </a:solidFill>
              </a:rPr>
              <a:t>4</a:t>
            </a:r>
            <a:r>
              <a:rPr lang="nl-NL" baseline="30000" dirty="0">
                <a:solidFill>
                  <a:srgbClr val="0000FF"/>
                </a:solidFill>
              </a:rPr>
              <a:t>+</a:t>
            </a:r>
            <a:r>
              <a:rPr lang="nl-NL" dirty="0">
                <a:solidFill>
                  <a:srgbClr val="0000FF"/>
                </a:solidFill>
              </a:rPr>
              <a:t> + SO</a:t>
            </a:r>
            <a:r>
              <a:rPr lang="nl-NL" baseline="-25000" dirty="0">
                <a:solidFill>
                  <a:srgbClr val="0000FF"/>
                </a:solidFill>
              </a:rPr>
              <a:t>4</a:t>
            </a:r>
            <a:r>
              <a:rPr lang="nl-NL" baseline="30000" dirty="0">
                <a:solidFill>
                  <a:srgbClr val="0000FF"/>
                </a:solidFill>
              </a:rPr>
              <a:t>2-</a:t>
            </a:r>
            <a:endParaRPr lang="nl-NL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nl-NL" b="1" dirty="0">
                <a:solidFill>
                  <a:srgbClr val="0000FF"/>
                </a:solidFill>
              </a:rPr>
              <a:t>0,40 M            0,80 M</a:t>
            </a:r>
          </a:p>
          <a:p>
            <a:pPr marL="0" indent="0">
              <a:spcAft>
                <a:spcPts val="600"/>
              </a:spcAft>
              <a:buNone/>
            </a:pPr>
            <a:endParaRPr lang="nl-NL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0000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817" y="3357311"/>
            <a:ext cx="211687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715" y="3357311"/>
            <a:ext cx="792088" cy="930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hthoek 5"/>
          <p:cNvSpPr/>
          <p:nvPr/>
        </p:nvSpPr>
        <p:spPr>
          <a:xfrm>
            <a:off x="467544" y="1988840"/>
            <a:ext cx="64087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>
                <a:solidFill>
                  <a:srgbClr val="0000FF"/>
                </a:solidFill>
              </a:rPr>
              <a:t>De oplossing van (NH</a:t>
            </a:r>
            <a:r>
              <a:rPr lang="nl-NL" sz="3200" baseline="-25000" dirty="0">
                <a:solidFill>
                  <a:srgbClr val="0000FF"/>
                </a:solidFill>
              </a:rPr>
              <a:t>4</a:t>
            </a:r>
            <a:r>
              <a:rPr lang="nl-NL" sz="3200" dirty="0">
                <a:solidFill>
                  <a:srgbClr val="0000FF"/>
                </a:solidFill>
              </a:rPr>
              <a:t>)</a:t>
            </a:r>
            <a:r>
              <a:rPr lang="nl-NL" sz="3200" baseline="-25000" dirty="0">
                <a:solidFill>
                  <a:srgbClr val="0000FF"/>
                </a:solidFill>
              </a:rPr>
              <a:t>2</a:t>
            </a:r>
            <a:r>
              <a:rPr lang="nl-NL" sz="3200" dirty="0">
                <a:solidFill>
                  <a:srgbClr val="0000FF"/>
                </a:solidFill>
              </a:rPr>
              <a:t>SO</a:t>
            </a:r>
            <a:r>
              <a:rPr lang="nl-NL" sz="3200" baseline="-25000" dirty="0">
                <a:solidFill>
                  <a:srgbClr val="0000FF"/>
                </a:solidFill>
              </a:rPr>
              <a:t>4</a:t>
            </a:r>
            <a:r>
              <a:rPr lang="nl-NL" sz="3200" dirty="0">
                <a:solidFill>
                  <a:srgbClr val="0000FF"/>
                </a:solidFill>
              </a:rPr>
              <a:t> moet dus een molariteit van 0,40 M hebben.</a:t>
            </a:r>
            <a:endParaRPr lang="nl-NL" sz="3200" dirty="0"/>
          </a:p>
        </p:txBody>
      </p:sp>
      <p:sp>
        <p:nvSpPr>
          <p:cNvPr id="7" name="Rechthoek 6"/>
          <p:cNvSpPr/>
          <p:nvPr/>
        </p:nvSpPr>
        <p:spPr>
          <a:xfrm>
            <a:off x="467544" y="3507654"/>
            <a:ext cx="6617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 err="1">
                <a:solidFill>
                  <a:srgbClr val="0000FF"/>
                </a:solidFill>
              </a:rPr>
              <a:t>v.f</a:t>
            </a:r>
            <a:r>
              <a:rPr lang="nl-NL" sz="3200" dirty="0">
                <a:solidFill>
                  <a:srgbClr val="0000FF"/>
                </a:solidFill>
              </a:rPr>
              <a:t>. =                         =          = 3</a:t>
            </a:r>
            <a:endParaRPr lang="nl-NL" sz="3200" dirty="0"/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467544" y="4347791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dirty="0">
                <a:solidFill>
                  <a:srgbClr val="0000FF"/>
                </a:solidFill>
              </a:rPr>
              <a:t>Volume moet 3x zo groot worden.</a:t>
            </a:r>
            <a:endParaRPr lang="nl-NL" dirty="0"/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467544" y="5202414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dirty="0">
                <a:solidFill>
                  <a:srgbClr val="0000FF"/>
                </a:solidFill>
              </a:rPr>
              <a:t>Eindvolume is 60 mL, dus 20 mL van de voorraad nemen.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591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632848" cy="1008112"/>
          </a:xfrm>
        </p:spPr>
        <p:txBody>
          <a:bodyPr>
            <a:normAutofit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1. Wat is de eenheid van molariteit?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899592" y="1124744"/>
            <a:ext cx="741682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mol per liter of mmol per mL </a:t>
            </a:r>
          </a:p>
        </p:txBody>
      </p:sp>
      <p:sp>
        <p:nvSpPr>
          <p:cNvPr id="5" name="Ondertitel 2"/>
          <p:cNvSpPr txBox="1">
            <a:spLocks/>
          </p:cNvSpPr>
          <p:nvPr/>
        </p:nvSpPr>
        <p:spPr>
          <a:xfrm>
            <a:off x="755576" y="1916832"/>
            <a:ext cx="8266475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chemeClr val="tx1"/>
                </a:solidFill>
              </a:rPr>
              <a:t>2. Wat is de eenheid van concentratie?</a:t>
            </a:r>
          </a:p>
        </p:txBody>
      </p:sp>
      <p:sp>
        <p:nvSpPr>
          <p:cNvPr id="6" name="Ondertitel 2"/>
          <p:cNvSpPr txBox="1">
            <a:spLocks/>
          </p:cNvSpPr>
          <p:nvPr/>
        </p:nvSpPr>
        <p:spPr>
          <a:xfrm>
            <a:off x="891143" y="2708920"/>
            <a:ext cx="741682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mol per liter of mmol per mL </a:t>
            </a:r>
          </a:p>
        </p:txBody>
      </p:sp>
      <p:sp>
        <p:nvSpPr>
          <p:cNvPr id="7" name="Ondertitel 2"/>
          <p:cNvSpPr txBox="1">
            <a:spLocks/>
          </p:cNvSpPr>
          <p:nvPr/>
        </p:nvSpPr>
        <p:spPr>
          <a:xfrm>
            <a:off x="879877" y="5011596"/>
            <a:ext cx="7416824" cy="1513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Molariteit bij stoffen (vb. NH</a:t>
            </a:r>
            <a:r>
              <a:rPr lang="nl-NL" sz="4000" baseline="-25000" dirty="0">
                <a:solidFill>
                  <a:srgbClr val="0000FF"/>
                </a:solidFill>
              </a:rPr>
              <a:t>3</a:t>
            </a:r>
            <a:r>
              <a:rPr lang="nl-NL" sz="4000" dirty="0">
                <a:solidFill>
                  <a:srgbClr val="0000FF"/>
                </a:solidFill>
              </a:rPr>
              <a:t>)</a:t>
            </a:r>
          </a:p>
          <a:p>
            <a:pPr algn="l"/>
            <a:r>
              <a:rPr lang="nl-NL" sz="4000" dirty="0">
                <a:solidFill>
                  <a:srgbClr val="0000FF"/>
                </a:solidFill>
              </a:rPr>
              <a:t>Concentratie bij deeltjes (vb. Na</a:t>
            </a:r>
            <a:r>
              <a:rPr lang="nl-NL" sz="4000" baseline="30000" dirty="0">
                <a:solidFill>
                  <a:srgbClr val="0000FF"/>
                </a:solidFill>
              </a:rPr>
              <a:t>+</a:t>
            </a:r>
            <a:r>
              <a:rPr lang="nl-NL" sz="4000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8" name="Ondertitel 2"/>
          <p:cNvSpPr txBox="1">
            <a:spLocks/>
          </p:cNvSpPr>
          <p:nvPr/>
        </p:nvSpPr>
        <p:spPr>
          <a:xfrm>
            <a:off x="683568" y="3497694"/>
            <a:ext cx="826647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chemeClr val="tx1"/>
                </a:solidFill>
              </a:rPr>
              <a:t>3. Wat is het verschil tussen 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molariteit en concentratie?</a:t>
            </a:r>
          </a:p>
        </p:txBody>
      </p:sp>
    </p:spTree>
    <p:extLst>
      <p:ext uri="{BB962C8B-B14F-4D97-AF65-F5344CB8AC3E}">
        <p14:creationId xmlns:p14="http://schemas.microsoft.com/office/powerpoint/2010/main" val="419047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7824" y="260648"/>
            <a:ext cx="7624762" cy="12241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4. Wat betekent ‘molair’  ?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(bijv. in “2,0 molair zwavelzuur”)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539552" y="1556792"/>
            <a:ext cx="7416824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aantal mol per liter of mmol per mL </a:t>
            </a:r>
          </a:p>
        </p:txBody>
      </p:sp>
      <p:sp>
        <p:nvSpPr>
          <p:cNvPr id="5" name="Ondertitel 2"/>
          <p:cNvSpPr txBox="1">
            <a:spLocks/>
          </p:cNvSpPr>
          <p:nvPr/>
        </p:nvSpPr>
        <p:spPr>
          <a:xfrm>
            <a:off x="539552" y="2348880"/>
            <a:ext cx="8300258" cy="1296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chemeClr val="tx1"/>
                </a:solidFill>
              </a:rPr>
              <a:t>5. Wat betekent de eenheid M ?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(bijv. in 0,34 M natriumsulfaatoplossing)</a:t>
            </a:r>
          </a:p>
        </p:txBody>
      </p:sp>
      <p:sp>
        <p:nvSpPr>
          <p:cNvPr id="6" name="Ondertitel 2"/>
          <p:cNvSpPr txBox="1">
            <a:spLocks/>
          </p:cNvSpPr>
          <p:nvPr/>
        </p:nvSpPr>
        <p:spPr>
          <a:xfrm>
            <a:off x="559979" y="3645024"/>
            <a:ext cx="7416824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aantal mol per liter of mmol per mL </a:t>
            </a:r>
          </a:p>
        </p:txBody>
      </p:sp>
      <p:sp>
        <p:nvSpPr>
          <p:cNvPr id="9" name="Ondertitel 2"/>
          <p:cNvSpPr txBox="1">
            <a:spLocks/>
          </p:cNvSpPr>
          <p:nvPr/>
        </p:nvSpPr>
        <p:spPr>
          <a:xfrm>
            <a:off x="559078" y="4365104"/>
            <a:ext cx="7624762" cy="122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chemeClr val="tx1"/>
                </a:solidFill>
              </a:rPr>
              <a:t>6. Wat betekent [  ]  ?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(bijv. in [Na</a:t>
            </a:r>
            <a:r>
              <a:rPr lang="nl-NL" sz="4000" baseline="30000" dirty="0">
                <a:solidFill>
                  <a:schemeClr val="tx1"/>
                </a:solidFill>
              </a:rPr>
              <a:t>+</a:t>
            </a:r>
            <a:r>
              <a:rPr lang="nl-NL" sz="4000" dirty="0">
                <a:solidFill>
                  <a:schemeClr val="tx1"/>
                </a:solidFill>
              </a:rPr>
              <a:t>] = 0,16 M)</a:t>
            </a:r>
          </a:p>
        </p:txBody>
      </p:sp>
      <p:sp>
        <p:nvSpPr>
          <p:cNvPr id="10" name="Ondertitel 2"/>
          <p:cNvSpPr txBox="1">
            <a:spLocks/>
          </p:cNvSpPr>
          <p:nvPr/>
        </p:nvSpPr>
        <p:spPr>
          <a:xfrm>
            <a:off x="587402" y="5626003"/>
            <a:ext cx="8161061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Concentratie in mol L</a:t>
            </a:r>
            <a:r>
              <a:rPr lang="nl-NL" sz="4000" baseline="30000" dirty="0">
                <a:solidFill>
                  <a:srgbClr val="0000FF"/>
                </a:solidFill>
              </a:rPr>
              <a:t>-1</a:t>
            </a:r>
            <a:r>
              <a:rPr lang="nl-NL" sz="4000" dirty="0">
                <a:solidFill>
                  <a:srgbClr val="0000FF"/>
                </a:solidFill>
              </a:rPr>
              <a:t> (of mmol mL</a:t>
            </a:r>
            <a:r>
              <a:rPr lang="nl-NL" sz="4000" baseline="30000" dirty="0">
                <a:solidFill>
                  <a:srgbClr val="0000FF"/>
                </a:solidFill>
              </a:rPr>
              <a:t>-1</a:t>
            </a:r>
            <a:r>
              <a:rPr lang="nl-NL" sz="4000" dirty="0">
                <a:solidFill>
                  <a:srgbClr val="0000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6510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7824" y="260648"/>
            <a:ext cx="7624762" cy="1224136"/>
          </a:xfrm>
        </p:spPr>
        <p:txBody>
          <a:bodyPr>
            <a:normAutofit lnSpcReduction="10000"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7. Waarom is de notatie [Na</a:t>
            </a:r>
            <a:r>
              <a:rPr lang="nl-NL" sz="4000" baseline="30000" dirty="0">
                <a:solidFill>
                  <a:schemeClr val="tx1"/>
                </a:solidFill>
              </a:rPr>
              <a:t>+</a:t>
            </a:r>
            <a:r>
              <a:rPr lang="nl-NL" sz="4000" dirty="0">
                <a:solidFill>
                  <a:schemeClr val="tx1"/>
                </a:solidFill>
              </a:rPr>
              <a:t>] goed en [</a:t>
            </a:r>
            <a:r>
              <a:rPr lang="nl-NL" sz="4000" dirty="0" err="1">
                <a:solidFill>
                  <a:schemeClr val="tx1"/>
                </a:solidFill>
              </a:rPr>
              <a:t>NaCl</a:t>
            </a:r>
            <a:r>
              <a:rPr lang="nl-NL" sz="4000" dirty="0">
                <a:solidFill>
                  <a:schemeClr val="tx1"/>
                </a:solidFill>
              </a:rPr>
              <a:t>] fout? 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539551" y="1556792"/>
            <a:ext cx="8208911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FF0000"/>
                </a:solidFill>
              </a:rPr>
              <a:t>Tussen [  ] staat het deeltje dat </a:t>
            </a:r>
            <a:r>
              <a:rPr lang="nl-NL" sz="4000" dirty="0" err="1">
                <a:solidFill>
                  <a:srgbClr val="FF0000"/>
                </a:solidFill>
              </a:rPr>
              <a:t>daad-werkelijk</a:t>
            </a:r>
            <a:r>
              <a:rPr lang="nl-NL" sz="4000" dirty="0">
                <a:solidFill>
                  <a:srgbClr val="FF0000"/>
                </a:solidFill>
              </a:rPr>
              <a:t> aanwezig is.</a:t>
            </a:r>
            <a:r>
              <a:rPr lang="nl-NL" sz="4000" dirty="0">
                <a:solidFill>
                  <a:srgbClr val="0000FF"/>
                </a:solidFill>
              </a:rPr>
              <a:t> </a:t>
            </a:r>
          </a:p>
          <a:p>
            <a:pPr algn="l"/>
            <a:r>
              <a:rPr lang="nl-NL" sz="4000" dirty="0" err="1">
                <a:solidFill>
                  <a:srgbClr val="0000FF"/>
                </a:solidFill>
              </a:rPr>
              <a:t>NaCl</a:t>
            </a:r>
            <a:r>
              <a:rPr lang="nl-NL" sz="4000" dirty="0">
                <a:solidFill>
                  <a:srgbClr val="0000FF"/>
                </a:solidFill>
              </a:rPr>
              <a:t> is in een oplossing niet aanwezig</a:t>
            </a:r>
          </a:p>
        </p:txBody>
      </p:sp>
      <p:sp>
        <p:nvSpPr>
          <p:cNvPr id="5" name="Ondertitel 2"/>
          <p:cNvSpPr txBox="1">
            <a:spLocks/>
          </p:cNvSpPr>
          <p:nvPr/>
        </p:nvSpPr>
        <p:spPr>
          <a:xfrm>
            <a:off x="561399" y="3325315"/>
            <a:ext cx="8300258" cy="1296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chemeClr val="tx1"/>
                </a:solidFill>
              </a:rPr>
              <a:t>8. Wat betekent: “20,0 mL 0,45 M </a:t>
            </a:r>
            <a:r>
              <a:rPr lang="nl-NL" sz="4000" dirty="0" err="1">
                <a:solidFill>
                  <a:schemeClr val="tx1"/>
                </a:solidFill>
              </a:rPr>
              <a:t>NaCl</a:t>
            </a:r>
            <a:r>
              <a:rPr lang="nl-NL" sz="4000" dirty="0">
                <a:solidFill>
                  <a:schemeClr val="tx1"/>
                </a:solidFill>
              </a:rPr>
              <a:t>-oplossing”</a:t>
            </a:r>
          </a:p>
        </p:txBody>
      </p:sp>
      <p:sp>
        <p:nvSpPr>
          <p:cNvPr id="6" name="Ondertitel 2"/>
          <p:cNvSpPr txBox="1">
            <a:spLocks/>
          </p:cNvSpPr>
          <p:nvPr/>
        </p:nvSpPr>
        <p:spPr>
          <a:xfrm>
            <a:off x="564144" y="4621458"/>
            <a:ext cx="7968296" cy="16158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Je hebt een volume van 20,0 mL </a:t>
            </a:r>
            <a:r>
              <a:rPr lang="nl-NL" sz="4000" dirty="0" err="1">
                <a:solidFill>
                  <a:srgbClr val="0000FF"/>
                </a:solidFill>
              </a:rPr>
              <a:t>NaCl</a:t>
            </a:r>
            <a:r>
              <a:rPr lang="nl-NL" sz="4000" dirty="0">
                <a:solidFill>
                  <a:srgbClr val="0000FF"/>
                </a:solidFill>
              </a:rPr>
              <a:t>-oplossing waarin </a:t>
            </a:r>
            <a:r>
              <a:rPr lang="nl-NL" sz="4000" i="1" dirty="0">
                <a:solidFill>
                  <a:srgbClr val="0000FF"/>
                </a:solidFill>
              </a:rPr>
              <a:t>per liter </a:t>
            </a:r>
            <a:r>
              <a:rPr lang="nl-NL" sz="4000" dirty="0">
                <a:solidFill>
                  <a:srgbClr val="0000FF"/>
                </a:solidFill>
              </a:rPr>
              <a:t>0,45 mol </a:t>
            </a:r>
            <a:r>
              <a:rPr lang="nl-NL" sz="4000" dirty="0" err="1">
                <a:solidFill>
                  <a:srgbClr val="0000FF"/>
                </a:solidFill>
              </a:rPr>
              <a:t>NaCl</a:t>
            </a:r>
            <a:r>
              <a:rPr lang="nl-NL" sz="4000" dirty="0">
                <a:solidFill>
                  <a:srgbClr val="0000FF"/>
                </a:solidFill>
              </a:rPr>
              <a:t> is opgelost.</a:t>
            </a:r>
            <a:endParaRPr lang="nl-NL" sz="400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67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7824" y="260648"/>
            <a:ext cx="8130638" cy="1224136"/>
          </a:xfrm>
        </p:spPr>
        <p:txBody>
          <a:bodyPr>
            <a:normAutofit lnSpcReduction="10000"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9. Wat is [Cu</a:t>
            </a:r>
            <a:r>
              <a:rPr lang="nl-NL" sz="4000" baseline="30000" dirty="0">
                <a:solidFill>
                  <a:schemeClr val="tx1"/>
                </a:solidFill>
              </a:rPr>
              <a:t>2+</a:t>
            </a:r>
            <a:r>
              <a:rPr lang="nl-NL" sz="4000" dirty="0">
                <a:solidFill>
                  <a:schemeClr val="tx1"/>
                </a:solidFill>
              </a:rPr>
              <a:t>] en [Cl</a:t>
            </a:r>
            <a:r>
              <a:rPr lang="nl-NL" sz="4000" baseline="30000" dirty="0">
                <a:solidFill>
                  <a:schemeClr val="tx1"/>
                </a:solidFill>
              </a:rPr>
              <a:t>-</a:t>
            </a:r>
            <a:r>
              <a:rPr lang="nl-NL" sz="4000" dirty="0">
                <a:solidFill>
                  <a:schemeClr val="tx1"/>
                </a:solidFill>
              </a:rPr>
              <a:t>] in een 0,30 M CuCl</a:t>
            </a:r>
            <a:r>
              <a:rPr lang="nl-NL" sz="4000" baseline="-25000" dirty="0">
                <a:solidFill>
                  <a:schemeClr val="tx1"/>
                </a:solidFill>
              </a:rPr>
              <a:t>2</a:t>
            </a:r>
            <a:r>
              <a:rPr lang="nl-NL" sz="4000" dirty="0">
                <a:solidFill>
                  <a:schemeClr val="tx1"/>
                </a:solidFill>
              </a:rPr>
              <a:t>-oplossing (en waarom)? 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539551" y="1556792"/>
            <a:ext cx="849694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FF0000"/>
                </a:solidFill>
              </a:rPr>
              <a:t>REGEL: molverhouding is concentratie-verhouding</a:t>
            </a:r>
          </a:p>
        </p:txBody>
      </p:sp>
      <p:sp>
        <p:nvSpPr>
          <p:cNvPr id="2" name="Rechthoek 1"/>
          <p:cNvSpPr/>
          <p:nvPr/>
        </p:nvSpPr>
        <p:spPr>
          <a:xfrm>
            <a:off x="323528" y="2852936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FF0000"/>
                </a:solidFill>
              </a:rPr>
              <a:t>1</a:t>
            </a:r>
            <a:r>
              <a:rPr lang="nl-NL" sz="4000" dirty="0">
                <a:solidFill>
                  <a:srgbClr val="0000FF"/>
                </a:solidFill>
              </a:rPr>
              <a:t> CuCl</a:t>
            </a:r>
            <a:r>
              <a:rPr lang="nl-NL" sz="4000" baseline="-25000" dirty="0">
                <a:solidFill>
                  <a:srgbClr val="0000FF"/>
                </a:solidFill>
              </a:rPr>
              <a:t>2</a:t>
            </a:r>
            <a:r>
              <a:rPr lang="nl-NL" sz="4000" dirty="0">
                <a:solidFill>
                  <a:srgbClr val="0000FF"/>
                </a:solidFill>
              </a:rPr>
              <a:t> </a:t>
            </a:r>
            <a:r>
              <a:rPr lang="nl-NL" sz="4000" dirty="0">
                <a:solidFill>
                  <a:srgbClr val="0000FF"/>
                </a:solidFill>
                <a:latin typeface="Cambria Math"/>
                <a:ea typeface="Cambria Math"/>
              </a:rPr>
              <a:t>→</a:t>
            </a:r>
            <a:r>
              <a:rPr lang="nl-NL" sz="4000" dirty="0">
                <a:solidFill>
                  <a:srgbClr val="0000FF"/>
                </a:solidFill>
              </a:rPr>
              <a:t> </a:t>
            </a:r>
            <a:r>
              <a:rPr lang="nl-NL" sz="4000" dirty="0">
                <a:solidFill>
                  <a:srgbClr val="FF0000"/>
                </a:solidFill>
              </a:rPr>
              <a:t>1</a:t>
            </a:r>
            <a:r>
              <a:rPr lang="nl-NL" sz="4000" dirty="0">
                <a:solidFill>
                  <a:srgbClr val="0000FF"/>
                </a:solidFill>
              </a:rPr>
              <a:t> Cu</a:t>
            </a:r>
            <a:r>
              <a:rPr lang="nl-NL" sz="4000" baseline="30000" dirty="0">
                <a:solidFill>
                  <a:srgbClr val="0000FF"/>
                </a:solidFill>
              </a:rPr>
              <a:t>2+</a:t>
            </a:r>
            <a:r>
              <a:rPr lang="nl-NL" sz="4000" dirty="0">
                <a:solidFill>
                  <a:srgbClr val="0000FF"/>
                </a:solidFill>
              </a:rPr>
              <a:t> + </a:t>
            </a:r>
            <a:r>
              <a:rPr lang="nl-NL" sz="4000" dirty="0">
                <a:solidFill>
                  <a:srgbClr val="FF0000"/>
                </a:solidFill>
              </a:rPr>
              <a:t>2</a:t>
            </a:r>
            <a:r>
              <a:rPr lang="nl-NL" sz="4000" dirty="0">
                <a:solidFill>
                  <a:srgbClr val="0000FF"/>
                </a:solidFill>
              </a:rPr>
              <a:t> Cl</a:t>
            </a:r>
            <a:r>
              <a:rPr lang="nl-NL" sz="4000" baseline="30000" dirty="0">
                <a:solidFill>
                  <a:srgbClr val="0000FF"/>
                </a:solidFill>
              </a:rPr>
              <a:t>-</a:t>
            </a:r>
          </a:p>
          <a:p>
            <a:r>
              <a:rPr lang="nl-NL" sz="4000" dirty="0">
                <a:solidFill>
                  <a:srgbClr val="0000FF"/>
                </a:solidFill>
              </a:rPr>
              <a:t>0,30 mol CuCl</a:t>
            </a:r>
            <a:r>
              <a:rPr lang="nl-NL" sz="4000" baseline="-25000" dirty="0">
                <a:solidFill>
                  <a:srgbClr val="0000FF"/>
                </a:solidFill>
              </a:rPr>
              <a:t>2</a:t>
            </a:r>
            <a:r>
              <a:rPr lang="nl-NL" sz="4000" dirty="0">
                <a:solidFill>
                  <a:srgbClr val="0000FF"/>
                </a:solidFill>
              </a:rPr>
              <a:t> levert 0,30 mol Cu</a:t>
            </a:r>
            <a:r>
              <a:rPr lang="nl-NL" sz="4000" baseline="30000" dirty="0">
                <a:solidFill>
                  <a:srgbClr val="0000FF"/>
                </a:solidFill>
              </a:rPr>
              <a:t>2+ </a:t>
            </a:r>
            <a:r>
              <a:rPr lang="nl-NL" sz="4000" dirty="0">
                <a:solidFill>
                  <a:srgbClr val="0000FF"/>
                </a:solidFill>
              </a:rPr>
              <a:t>(</a:t>
            </a:r>
            <a:r>
              <a:rPr lang="nl-NL" sz="4000" dirty="0">
                <a:solidFill>
                  <a:srgbClr val="FF0000"/>
                </a:solidFill>
              </a:rPr>
              <a:t>1:1</a:t>
            </a:r>
            <a:r>
              <a:rPr lang="nl-NL" sz="4000" dirty="0">
                <a:solidFill>
                  <a:srgbClr val="0000FF"/>
                </a:solidFill>
              </a:rPr>
              <a:t>)</a:t>
            </a:r>
          </a:p>
          <a:p>
            <a:r>
              <a:rPr lang="nl-NL" sz="4000" dirty="0">
                <a:solidFill>
                  <a:srgbClr val="0000FF"/>
                </a:solidFill>
              </a:rPr>
              <a:t>0,30 mol CuCl</a:t>
            </a:r>
            <a:r>
              <a:rPr lang="nl-NL" sz="4000" baseline="-25000" dirty="0">
                <a:solidFill>
                  <a:srgbClr val="0000FF"/>
                </a:solidFill>
              </a:rPr>
              <a:t>2</a:t>
            </a:r>
            <a:r>
              <a:rPr lang="nl-NL" sz="4000" dirty="0">
                <a:solidFill>
                  <a:srgbClr val="0000FF"/>
                </a:solidFill>
              </a:rPr>
              <a:t> levert 0,60 mol Cl</a:t>
            </a:r>
            <a:r>
              <a:rPr lang="nl-NL" sz="4000" baseline="30000" dirty="0">
                <a:solidFill>
                  <a:srgbClr val="0000FF"/>
                </a:solidFill>
              </a:rPr>
              <a:t>- </a:t>
            </a:r>
            <a:r>
              <a:rPr lang="nl-NL" sz="4000" dirty="0">
                <a:solidFill>
                  <a:srgbClr val="0000FF"/>
                </a:solidFill>
              </a:rPr>
              <a:t>(</a:t>
            </a:r>
            <a:r>
              <a:rPr lang="nl-NL" sz="4000" dirty="0">
                <a:solidFill>
                  <a:srgbClr val="FF0000"/>
                </a:solidFill>
              </a:rPr>
              <a:t>1:2</a:t>
            </a:r>
            <a:r>
              <a:rPr lang="nl-NL" sz="4000" dirty="0">
                <a:solidFill>
                  <a:srgbClr val="0000FF"/>
                </a:solidFill>
              </a:rPr>
              <a:t>)</a:t>
            </a:r>
          </a:p>
          <a:p>
            <a:r>
              <a:rPr lang="nl-NL" sz="4000" dirty="0">
                <a:solidFill>
                  <a:srgbClr val="0000FF"/>
                </a:solidFill>
              </a:rPr>
              <a:t>Alles per liter, dus </a:t>
            </a:r>
          </a:p>
          <a:p>
            <a:r>
              <a:rPr lang="nl-NL" sz="4000" dirty="0">
                <a:solidFill>
                  <a:srgbClr val="0000FF"/>
                </a:solidFill>
              </a:rPr>
              <a:t>[Cu</a:t>
            </a:r>
            <a:r>
              <a:rPr lang="nl-NL" sz="4000" baseline="30000" dirty="0">
                <a:solidFill>
                  <a:srgbClr val="0000FF"/>
                </a:solidFill>
              </a:rPr>
              <a:t>2+</a:t>
            </a:r>
            <a:r>
              <a:rPr lang="nl-NL" sz="4000" dirty="0">
                <a:solidFill>
                  <a:srgbClr val="0000FF"/>
                </a:solidFill>
              </a:rPr>
              <a:t>] = 0,30 M en [Cl</a:t>
            </a:r>
            <a:r>
              <a:rPr lang="nl-NL" sz="4000" baseline="30000" dirty="0">
                <a:solidFill>
                  <a:srgbClr val="0000FF"/>
                </a:solidFill>
              </a:rPr>
              <a:t>-</a:t>
            </a:r>
            <a:r>
              <a:rPr lang="nl-NL" sz="4000" dirty="0">
                <a:solidFill>
                  <a:srgbClr val="0000FF"/>
                </a:solidFill>
              </a:rPr>
              <a:t>] = 0,60 M</a:t>
            </a:r>
          </a:p>
        </p:txBody>
      </p:sp>
    </p:spTree>
    <p:extLst>
      <p:ext uri="{BB962C8B-B14F-4D97-AF65-F5344CB8AC3E}">
        <p14:creationId xmlns:p14="http://schemas.microsoft.com/office/powerpoint/2010/main" val="415227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7824" y="260648"/>
            <a:ext cx="8130638" cy="1224136"/>
          </a:xfrm>
        </p:spPr>
        <p:txBody>
          <a:bodyPr>
            <a:normAutofit lnSpcReduction="10000"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10. Hoeveel mmol Br</a:t>
            </a:r>
            <a:r>
              <a:rPr lang="nl-NL" sz="4000" baseline="30000" dirty="0">
                <a:solidFill>
                  <a:schemeClr val="tx1"/>
                </a:solidFill>
              </a:rPr>
              <a:t>-</a:t>
            </a:r>
            <a:r>
              <a:rPr lang="nl-NL" sz="4000" dirty="0">
                <a:solidFill>
                  <a:schemeClr val="tx1"/>
                </a:solidFill>
              </a:rPr>
              <a:t> is aanwezig in 25,0 mL 0,400 M FeBr</a:t>
            </a:r>
            <a:r>
              <a:rPr lang="nl-NL" sz="4000" baseline="-25000" dirty="0">
                <a:solidFill>
                  <a:schemeClr val="tx1"/>
                </a:solidFill>
              </a:rPr>
              <a:t>3</a:t>
            </a:r>
            <a:r>
              <a:rPr lang="nl-NL" sz="4000" dirty="0">
                <a:solidFill>
                  <a:schemeClr val="tx1"/>
                </a:solidFill>
              </a:rPr>
              <a:t>-oplossing? 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539551" y="1556792"/>
            <a:ext cx="8496945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FF0000"/>
                </a:solidFill>
              </a:rPr>
              <a:t>REGEL: volume x concentratie = (m)mol</a:t>
            </a:r>
          </a:p>
        </p:txBody>
      </p:sp>
      <p:sp>
        <p:nvSpPr>
          <p:cNvPr id="5" name="Rechthoek 4"/>
          <p:cNvSpPr/>
          <p:nvPr/>
        </p:nvSpPr>
        <p:spPr>
          <a:xfrm>
            <a:off x="323528" y="24928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0000FF"/>
                </a:solidFill>
              </a:rPr>
              <a:t>Aantal mmol FeBr</a:t>
            </a:r>
            <a:r>
              <a:rPr lang="nl-NL" sz="4000" baseline="-25000" dirty="0">
                <a:solidFill>
                  <a:srgbClr val="0000FF"/>
                </a:solidFill>
              </a:rPr>
              <a:t>3</a:t>
            </a:r>
            <a:r>
              <a:rPr lang="nl-NL" sz="4000" dirty="0">
                <a:solidFill>
                  <a:srgbClr val="0000FF"/>
                </a:solidFill>
              </a:rPr>
              <a:t>:</a:t>
            </a:r>
          </a:p>
          <a:p>
            <a:r>
              <a:rPr lang="nl-NL" sz="4000" dirty="0">
                <a:solidFill>
                  <a:srgbClr val="0000FF"/>
                </a:solidFill>
              </a:rPr>
              <a:t>25,0 mL </a:t>
            </a:r>
            <a:r>
              <a:rPr lang="nl-NL" sz="4000">
                <a:solidFill>
                  <a:srgbClr val="0000FF"/>
                </a:solidFill>
              </a:rPr>
              <a:t>x 0,400 </a:t>
            </a:r>
            <a:r>
              <a:rPr lang="nl-NL" sz="4000" dirty="0">
                <a:solidFill>
                  <a:srgbClr val="0000FF"/>
                </a:solidFill>
              </a:rPr>
              <a:t>mmol mL</a:t>
            </a:r>
            <a:r>
              <a:rPr lang="nl-NL" sz="4000" baseline="30000" dirty="0">
                <a:solidFill>
                  <a:srgbClr val="0000FF"/>
                </a:solidFill>
              </a:rPr>
              <a:t>-1</a:t>
            </a:r>
            <a:r>
              <a:rPr lang="nl-NL" sz="4000" dirty="0">
                <a:solidFill>
                  <a:srgbClr val="0000FF"/>
                </a:solidFill>
              </a:rPr>
              <a:t> = 10,0 mmol</a:t>
            </a:r>
          </a:p>
        </p:txBody>
      </p:sp>
      <p:sp>
        <p:nvSpPr>
          <p:cNvPr id="6" name="Rechthoek 5"/>
          <p:cNvSpPr/>
          <p:nvPr/>
        </p:nvSpPr>
        <p:spPr>
          <a:xfrm>
            <a:off x="296372" y="4642471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0000FF"/>
                </a:solidFill>
              </a:rPr>
              <a:t>Molverhouding FeBr</a:t>
            </a:r>
            <a:r>
              <a:rPr lang="nl-NL" sz="4000" baseline="-25000" dirty="0">
                <a:solidFill>
                  <a:srgbClr val="0000FF"/>
                </a:solidFill>
              </a:rPr>
              <a:t>3</a:t>
            </a:r>
            <a:r>
              <a:rPr lang="nl-NL" sz="4000" dirty="0">
                <a:solidFill>
                  <a:srgbClr val="0000FF"/>
                </a:solidFill>
              </a:rPr>
              <a:t> : Br</a:t>
            </a:r>
            <a:r>
              <a:rPr lang="nl-NL" sz="4000" baseline="30000" dirty="0">
                <a:solidFill>
                  <a:srgbClr val="0000FF"/>
                </a:solidFill>
              </a:rPr>
              <a:t>-</a:t>
            </a:r>
            <a:r>
              <a:rPr lang="nl-NL" sz="4000" dirty="0">
                <a:solidFill>
                  <a:srgbClr val="0000FF"/>
                </a:solidFill>
              </a:rPr>
              <a:t> = 1 : 3</a:t>
            </a:r>
          </a:p>
        </p:txBody>
      </p:sp>
      <p:sp>
        <p:nvSpPr>
          <p:cNvPr id="7" name="Rechthoek 6"/>
          <p:cNvSpPr/>
          <p:nvPr/>
        </p:nvSpPr>
        <p:spPr>
          <a:xfrm>
            <a:off x="429461" y="3933056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0000FF"/>
                </a:solidFill>
              </a:rPr>
              <a:t>FeBr</a:t>
            </a:r>
            <a:r>
              <a:rPr lang="nl-NL" sz="4000" baseline="-25000" dirty="0">
                <a:solidFill>
                  <a:srgbClr val="0000FF"/>
                </a:solidFill>
              </a:rPr>
              <a:t>3</a:t>
            </a:r>
            <a:r>
              <a:rPr lang="nl-NL" sz="4000" dirty="0">
                <a:solidFill>
                  <a:srgbClr val="0000FF"/>
                </a:solidFill>
              </a:rPr>
              <a:t> </a:t>
            </a:r>
            <a:r>
              <a:rPr lang="nl-NL" sz="4000" dirty="0">
                <a:solidFill>
                  <a:srgbClr val="0000FF"/>
                </a:solidFill>
                <a:latin typeface="Cambria Math"/>
                <a:ea typeface="Cambria Math"/>
              </a:rPr>
              <a:t>→ </a:t>
            </a:r>
            <a:r>
              <a:rPr lang="nl-NL" sz="4000" dirty="0">
                <a:solidFill>
                  <a:srgbClr val="0000FF"/>
                </a:solidFill>
              </a:rPr>
              <a:t>Fe</a:t>
            </a:r>
            <a:r>
              <a:rPr lang="nl-NL" sz="4000" baseline="30000" dirty="0">
                <a:solidFill>
                  <a:srgbClr val="0000FF"/>
                </a:solidFill>
              </a:rPr>
              <a:t>3+</a:t>
            </a:r>
            <a:r>
              <a:rPr lang="nl-NL" sz="4000" dirty="0">
                <a:solidFill>
                  <a:srgbClr val="0000FF"/>
                </a:solidFill>
              </a:rPr>
              <a:t> + 3 Br</a:t>
            </a:r>
            <a:r>
              <a:rPr lang="nl-NL" sz="4000" baseline="30000" dirty="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" name="Rechthoek 7"/>
          <p:cNvSpPr/>
          <p:nvPr/>
        </p:nvSpPr>
        <p:spPr>
          <a:xfrm>
            <a:off x="408004" y="5502757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0000FF"/>
                </a:solidFill>
              </a:rPr>
              <a:t>Dus 3 x 10,0 </a:t>
            </a:r>
            <a:r>
              <a:rPr lang="nl-NL" sz="4000">
                <a:solidFill>
                  <a:srgbClr val="0000FF"/>
                </a:solidFill>
              </a:rPr>
              <a:t>= 30,0 </a:t>
            </a:r>
            <a:r>
              <a:rPr lang="nl-NL" sz="4000" dirty="0">
                <a:solidFill>
                  <a:srgbClr val="0000FF"/>
                </a:solidFill>
              </a:rPr>
              <a:t>mmol Br</a:t>
            </a:r>
            <a:r>
              <a:rPr lang="nl-NL" sz="4000" baseline="30000" dirty="0">
                <a:solidFill>
                  <a:srgbClr val="0000FF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65124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980728"/>
            <a:ext cx="6995120" cy="43064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Molariteit</a:t>
            </a:r>
            <a:b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b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verdunnen </a:t>
            </a:r>
          </a:p>
        </p:txBody>
      </p:sp>
    </p:spTree>
    <p:extLst>
      <p:ext uri="{BB962C8B-B14F-4D97-AF65-F5344CB8AC3E}">
        <p14:creationId xmlns:p14="http://schemas.microsoft.com/office/powerpoint/2010/main" val="43144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280920" cy="165618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nl-NL" sz="4000" dirty="0">
                <a:solidFill>
                  <a:schemeClr val="tx1"/>
                </a:solidFill>
              </a:rPr>
              <a:t>Paarse oplossing van </a:t>
            </a:r>
            <a:r>
              <a:rPr lang="nl-NL" sz="4000" dirty="0" err="1">
                <a:solidFill>
                  <a:schemeClr val="tx1"/>
                </a:solidFill>
              </a:rPr>
              <a:t>kaliumpermanganaat</a:t>
            </a:r>
            <a:r>
              <a:rPr lang="nl-NL" sz="4000" dirty="0">
                <a:solidFill>
                  <a:schemeClr val="tx1"/>
                </a:solidFill>
              </a:rPr>
              <a:t> (0,20 M). Zelfde volume aan water toevoegen. Wat gebeurt er met de molariteit? 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323528" y="1916832"/>
            <a:ext cx="74168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volume wordt 2x zo groot </a:t>
            </a:r>
            <a:r>
              <a:rPr lang="nl-NL" sz="4000" dirty="0">
                <a:solidFill>
                  <a:srgbClr val="0000FF"/>
                </a:solidFill>
                <a:latin typeface="Cambria Math"/>
                <a:ea typeface="Cambria Math"/>
              </a:rPr>
              <a:t>→</a:t>
            </a:r>
          </a:p>
          <a:p>
            <a:pPr algn="l"/>
            <a:r>
              <a:rPr lang="nl-NL" sz="4000" dirty="0">
                <a:solidFill>
                  <a:srgbClr val="0000FF"/>
                </a:solidFill>
              </a:rPr>
              <a:t>molariteit wordt 2x zo klein. </a:t>
            </a:r>
          </a:p>
        </p:txBody>
      </p:sp>
      <p:sp>
        <p:nvSpPr>
          <p:cNvPr id="5" name="Ondertitel 2"/>
          <p:cNvSpPr txBox="1">
            <a:spLocks/>
          </p:cNvSpPr>
          <p:nvPr/>
        </p:nvSpPr>
        <p:spPr>
          <a:xfrm>
            <a:off x="395536" y="3429000"/>
            <a:ext cx="84249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chemeClr val="tx1"/>
                </a:solidFill>
              </a:rPr>
              <a:t>10 mL 0,20 M KMnO</a:t>
            </a:r>
            <a:r>
              <a:rPr lang="nl-NL" sz="4000" baseline="-25000" dirty="0">
                <a:solidFill>
                  <a:schemeClr val="tx1"/>
                </a:solidFill>
              </a:rPr>
              <a:t>4</a:t>
            </a:r>
            <a:r>
              <a:rPr lang="nl-NL" sz="4000" dirty="0">
                <a:solidFill>
                  <a:schemeClr val="tx1"/>
                </a:solidFill>
              </a:rPr>
              <a:t>-oplossing. Moet 0,050 M worden. </a:t>
            </a:r>
          </a:p>
          <a:p>
            <a:pPr algn="l"/>
            <a:r>
              <a:rPr lang="nl-NL" sz="4000" dirty="0">
                <a:solidFill>
                  <a:schemeClr val="tx1"/>
                </a:solidFill>
              </a:rPr>
              <a:t>Tot hoeveel mL moet je met water verdunnen? </a:t>
            </a:r>
          </a:p>
        </p:txBody>
      </p:sp>
      <p:sp>
        <p:nvSpPr>
          <p:cNvPr id="6" name="Ondertitel 2"/>
          <p:cNvSpPr txBox="1">
            <a:spLocks/>
          </p:cNvSpPr>
          <p:nvPr/>
        </p:nvSpPr>
        <p:spPr>
          <a:xfrm>
            <a:off x="395536" y="5081384"/>
            <a:ext cx="7416824" cy="15879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4000" dirty="0">
                <a:solidFill>
                  <a:srgbClr val="0000FF"/>
                </a:solidFill>
              </a:rPr>
              <a:t>molariteit wordt 4x zo klein </a:t>
            </a:r>
            <a:r>
              <a:rPr lang="nl-NL" sz="4000" dirty="0">
                <a:solidFill>
                  <a:srgbClr val="0000FF"/>
                </a:solidFill>
                <a:latin typeface="Cambria Math"/>
                <a:ea typeface="Cambria Math"/>
              </a:rPr>
              <a:t>→  </a:t>
            </a:r>
          </a:p>
          <a:p>
            <a:pPr algn="l"/>
            <a:r>
              <a:rPr lang="nl-NL" sz="4000" dirty="0">
                <a:solidFill>
                  <a:srgbClr val="0000FF"/>
                </a:solidFill>
              </a:rPr>
              <a:t>volume wordt 4x zo groot, </a:t>
            </a:r>
          </a:p>
          <a:p>
            <a:pPr algn="l"/>
            <a:r>
              <a:rPr lang="nl-NL" sz="4000" dirty="0">
                <a:solidFill>
                  <a:srgbClr val="0000FF"/>
                </a:solidFill>
              </a:rPr>
              <a:t>dus tot 40 mL verdunnen. </a:t>
            </a:r>
          </a:p>
        </p:txBody>
      </p:sp>
    </p:spTree>
    <p:extLst>
      <p:ext uri="{BB962C8B-B14F-4D97-AF65-F5344CB8AC3E}">
        <p14:creationId xmlns:p14="http://schemas.microsoft.com/office/powerpoint/2010/main" val="171944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08469" y="260648"/>
            <a:ext cx="7624762" cy="2304256"/>
          </a:xfrm>
        </p:spPr>
        <p:txBody>
          <a:bodyPr>
            <a:normAutofit/>
          </a:bodyPr>
          <a:lstStyle/>
          <a:p>
            <a:pPr algn="l"/>
            <a:r>
              <a:rPr lang="nl-NL" sz="4000" u="sng" dirty="0" err="1">
                <a:solidFill>
                  <a:srgbClr val="FF0000"/>
                </a:solidFill>
                <a:latin typeface="Trebuchet MS" panose="020B0603020202020204" pitchFamily="34" charset="0"/>
              </a:rPr>
              <a:t>Verdunnigsfactor</a:t>
            </a:r>
            <a:r>
              <a:rPr lang="nl-NL" sz="4000" dirty="0">
                <a:solidFill>
                  <a:srgbClr val="FF0000"/>
                </a:solidFill>
                <a:latin typeface="Trebuchet MS" panose="020B0603020202020204" pitchFamily="34" charset="0"/>
              </a:rPr>
              <a:t> (</a:t>
            </a:r>
            <a:r>
              <a:rPr lang="nl-NL" sz="4000" dirty="0" err="1">
                <a:solidFill>
                  <a:srgbClr val="FF0000"/>
                </a:solidFill>
                <a:latin typeface="Trebuchet MS" panose="020B0603020202020204" pitchFamily="34" charset="0"/>
              </a:rPr>
              <a:t>v.f</a:t>
            </a:r>
            <a:r>
              <a:rPr lang="nl-NL" sz="4000" dirty="0">
                <a:solidFill>
                  <a:srgbClr val="FF0000"/>
                </a:solidFill>
                <a:latin typeface="Trebuchet MS" panose="020B0603020202020204" pitchFamily="34" charset="0"/>
              </a:rPr>
              <a:t>.)</a:t>
            </a:r>
          </a:p>
          <a:p>
            <a:pPr algn="l"/>
            <a:endParaRPr lang="nl-NL" sz="3600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algn="l"/>
            <a:r>
              <a:rPr lang="nl-NL" sz="3600" dirty="0" err="1">
                <a:solidFill>
                  <a:srgbClr val="FF0000"/>
                </a:solidFill>
                <a:latin typeface="Trebuchet MS" panose="020B0603020202020204" pitchFamily="34" charset="0"/>
              </a:rPr>
              <a:t>v.f</a:t>
            </a:r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. = </a:t>
            </a:r>
            <a:r>
              <a:rPr lang="nl-NL" sz="4000" dirty="0">
                <a:solidFill>
                  <a:srgbClr val="FF0000"/>
                </a:solidFill>
                <a:latin typeface="Trebuchet MS" panose="020B0603020202020204" pitchFamily="34" charset="0"/>
              </a:rPr>
              <a:t>               = </a:t>
            </a:r>
          </a:p>
          <a:p>
            <a:pPr algn="l"/>
            <a:endParaRPr lang="nl-NL" sz="40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07373"/>
            <a:ext cx="2291415" cy="1229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021" y="1389402"/>
            <a:ext cx="2861710" cy="1265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ndertitel 2"/>
          <p:cNvSpPr txBox="1">
            <a:spLocks/>
          </p:cNvSpPr>
          <p:nvPr/>
        </p:nvSpPr>
        <p:spPr>
          <a:xfrm>
            <a:off x="684783" y="2852936"/>
            <a:ext cx="7792819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volume</a:t>
            </a:r>
            <a:r>
              <a:rPr lang="nl-NL" sz="3600" baseline="-25000" dirty="0">
                <a:solidFill>
                  <a:srgbClr val="FF0000"/>
                </a:solidFill>
                <a:latin typeface="Trebuchet MS" panose="020B0603020202020204" pitchFamily="34" charset="0"/>
              </a:rPr>
              <a:t>nieuw</a:t>
            </a:r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 x molariteit</a:t>
            </a:r>
            <a:r>
              <a:rPr lang="nl-NL" sz="3600" baseline="-25000" dirty="0">
                <a:solidFill>
                  <a:srgbClr val="FF0000"/>
                </a:solidFill>
                <a:latin typeface="Trebuchet MS" panose="020B0603020202020204" pitchFamily="34" charset="0"/>
              </a:rPr>
              <a:t>nieuw</a:t>
            </a:r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 = </a:t>
            </a:r>
          </a:p>
          <a:p>
            <a:pPr algn="l"/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volume</a:t>
            </a:r>
            <a:r>
              <a:rPr lang="nl-NL" sz="3600" baseline="-25000" dirty="0">
                <a:solidFill>
                  <a:srgbClr val="FF0000"/>
                </a:solidFill>
                <a:latin typeface="Trebuchet MS" panose="020B0603020202020204" pitchFamily="34" charset="0"/>
              </a:rPr>
              <a:t>oud</a:t>
            </a:r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 x molariteit</a:t>
            </a:r>
            <a:r>
              <a:rPr lang="nl-NL" sz="3600" baseline="-25000" dirty="0">
                <a:solidFill>
                  <a:srgbClr val="FF0000"/>
                </a:solidFill>
                <a:latin typeface="Trebuchet MS" panose="020B0603020202020204" pitchFamily="34" charset="0"/>
              </a:rPr>
              <a:t>oud</a:t>
            </a:r>
            <a:r>
              <a:rPr lang="nl-NL" sz="3600" dirty="0">
                <a:solidFill>
                  <a:srgbClr val="FF0000"/>
                </a:solidFill>
                <a:latin typeface="Trebuchet MS" panose="020B0603020202020204" pitchFamily="34" charset="0"/>
              </a:rPr>
              <a:t> </a:t>
            </a:r>
          </a:p>
          <a:p>
            <a:pPr algn="l"/>
            <a:endParaRPr lang="nl-NL" sz="4400" dirty="0">
              <a:solidFill>
                <a:srgbClr val="FF0000"/>
              </a:solidFill>
            </a:endParaRPr>
          </a:p>
        </p:txBody>
      </p:sp>
      <p:sp>
        <p:nvSpPr>
          <p:cNvPr id="12" name="Ondertitel 2"/>
          <p:cNvSpPr txBox="1">
            <a:spLocks/>
          </p:cNvSpPr>
          <p:nvPr/>
        </p:nvSpPr>
        <p:spPr>
          <a:xfrm>
            <a:off x="827583" y="4653136"/>
            <a:ext cx="7464791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dirty="0">
                <a:solidFill>
                  <a:srgbClr val="0000FF"/>
                </a:solidFill>
                <a:latin typeface="Trebuchet MS" panose="020B0603020202020204" pitchFamily="34" charset="0"/>
              </a:rPr>
              <a:t>want volume x molariteit = (m)mol</a:t>
            </a:r>
          </a:p>
          <a:p>
            <a:pPr algn="l"/>
            <a:r>
              <a:rPr lang="nl-NL" dirty="0">
                <a:solidFill>
                  <a:srgbClr val="0000FF"/>
                </a:solidFill>
                <a:latin typeface="Trebuchet MS" panose="020B0603020202020204" pitchFamily="34" charset="0"/>
              </a:rPr>
              <a:t>en het aantal (m)mol blijft gelijk bij</a:t>
            </a:r>
          </a:p>
          <a:p>
            <a:pPr algn="l"/>
            <a:r>
              <a:rPr lang="nl-NL" dirty="0">
                <a:solidFill>
                  <a:srgbClr val="0000FF"/>
                </a:solidFill>
                <a:latin typeface="Trebuchet MS" panose="020B0603020202020204" pitchFamily="34" charset="0"/>
              </a:rPr>
              <a:t>verdunnen.</a:t>
            </a:r>
          </a:p>
          <a:p>
            <a:pPr algn="l"/>
            <a:endParaRPr lang="nl-NL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7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552</Words>
  <Application>Microsoft Office PowerPoint</Application>
  <PresentationFormat>Diavoorstelling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Kantoorthema</vt:lpstr>
      <vt:lpstr>Molariteit in 10 vragen </vt:lpstr>
      <vt:lpstr>PowerPoint-presentatie</vt:lpstr>
      <vt:lpstr>PowerPoint-presentatie</vt:lpstr>
      <vt:lpstr>PowerPoint-presentatie</vt:lpstr>
      <vt:lpstr>PowerPoint-presentatie</vt:lpstr>
      <vt:lpstr>PowerPoint-presentatie</vt:lpstr>
      <vt:lpstr>Molariteit en  verdunnen </vt:lpstr>
      <vt:lpstr>PowerPoint-presentatie</vt:lpstr>
      <vt:lpstr>PowerPoint-presentatie</vt:lpstr>
      <vt:lpstr>PowerPoint-presentatie</vt:lpstr>
      <vt:lpstr>PowerPoint-presentatie</vt:lpstr>
    </vt:vector>
  </TitlesOfParts>
  <Company>RSG Tromp Meesters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Beck</dc:creator>
  <cp:lastModifiedBy>Beck, M.J.W.</cp:lastModifiedBy>
  <cp:revision>12</cp:revision>
  <dcterms:created xsi:type="dcterms:W3CDTF">2015-04-10T07:38:12Z</dcterms:created>
  <dcterms:modified xsi:type="dcterms:W3CDTF">2020-05-26T08:15:30Z</dcterms:modified>
</cp:coreProperties>
</file>