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84" r:id="rId2"/>
    <p:sldId id="259" r:id="rId3"/>
    <p:sldId id="281" r:id="rId4"/>
    <p:sldId id="282" r:id="rId5"/>
    <p:sldId id="283" r:id="rId6"/>
    <p:sldId id="279" r:id="rId7"/>
    <p:sldId id="280" r:id="rId8"/>
    <p:sldId id="291" r:id="rId9"/>
    <p:sldId id="292" r:id="rId10"/>
    <p:sldId id="285" r:id="rId11"/>
    <p:sldId id="286" r:id="rId12"/>
    <p:sldId id="287" r:id="rId13"/>
    <p:sldId id="288" r:id="rId14"/>
    <p:sldId id="289" r:id="rId15"/>
    <p:sldId id="290" r:id="rId16"/>
    <p:sldId id="29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60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8D085-E47C-4832-84AB-5632A4D89947}" type="datetimeFigureOut">
              <a:rPr lang="nl-NL" smtClean="0"/>
              <a:t>6-12-2017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C3C6F-8F60-4189-97A2-FA6CCD9202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522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7DE3136-AA65-4B2B-AF14-75501A137B2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3770A561-1C9A-4E35-9639-F07A2CB76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nl-NL" altLang="nl-NL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6829153B-CF96-4163-8E76-3E0D72AECE11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nl-NL" altLang="nl-NL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80022C43-5FF2-4B98-B6BF-9226DE996ABA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>
              <a:extLst>
                <a:ext uri="{FF2B5EF4-FFF2-40B4-BE49-F238E27FC236}">
                  <a16:creationId xmlns:a16="http://schemas.microsoft.com/office/drawing/2014/main" id="{ACB88E11-A62B-4262-9A22-A85CD901EA4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l-NL" altLang="nl-NL"/>
            </a:p>
          </p:txBody>
        </p:sp>
        <p:sp>
          <p:nvSpPr>
            <p:cNvPr id="9" name="AutoShape 7">
              <a:extLst>
                <a:ext uri="{FF2B5EF4-FFF2-40B4-BE49-F238E27FC236}">
                  <a16:creationId xmlns:a16="http://schemas.microsoft.com/office/drawing/2014/main" id="{D057E96F-E5F3-492D-9CBD-B50D78E31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nl-NL" altLang="nl-NL"/>
            </a:p>
          </p:txBody>
        </p:sp>
      </p:grpSp>
      <p:sp>
        <p:nvSpPr>
          <p:cNvPr id="615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Klik om het opmaakprofiel van de modelondertitel te bewerken</a:t>
            </a:r>
          </a:p>
        </p:txBody>
      </p:sp>
      <p:sp>
        <p:nvSpPr>
          <p:cNvPr id="615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Klik om het opmaakprofiel te bewerken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15C651-64F9-4BC6-A5F8-264DCF719FE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E6FCB5-68CA-4402-82AE-0582A8E861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AF6880-30A5-4E2B-B5A1-5ED65C6DA2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3F99D414-E254-4C8E-AD18-4873C7A1172D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284478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CFF3262-29F7-4D3D-A704-8C494DE864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B7A9A2D-7081-4D2F-B3D1-2A90C2F167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8D483FE7-14FA-4C4A-9A49-F341358670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384F8-B827-45A3-B33B-2A4A7E35DE54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550982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3AC1C51-BDD2-423D-A48D-5DB28804DD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D4D677C-1974-4D52-BC3C-3D2C3CBD96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AB7BDB1-794E-41DD-9277-48EAD23598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6C7C7D-4DF6-404B-85AF-5FF223079F88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10811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C51ECED-534D-460B-AEEC-F741E54282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82C033E-CBCE-45E3-9AD8-E7449A17BE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5DDC1969-9421-4279-B6E2-376F36DB8E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E096AD-0FCA-4F92-B77E-98816FF14D8C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027081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F6A56B48-8DBB-4D68-AB76-30A37A9236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7C08E05-ED21-42D7-A90C-EAC191F05E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8C8340F-A382-4D7C-B979-1F3E156B78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9FE89D-68C6-49C2-803A-67490A43C183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21068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D44A5CEF-6E15-4774-9A81-C9AB5D728B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393074F-ED03-47E5-8401-463C8F5287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7F913251-7868-498C-BF0E-880146A030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755CBC-1959-48B4-813D-94DB5AEFDC78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09967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5C3E5EA-7603-409E-8C6C-8C36D9B588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C9A45A40-0C21-45A5-9518-205E795D24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C0579429-A5B4-41D9-B5E3-9DFFB079C1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76D7E6-0EDC-4458-AF13-FBE2973DAB82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26084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5672BE50-2AED-420D-90A2-6829195E48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0A99AB5E-3BAA-408B-A34E-17B7A4D5A5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03FC722-F55D-47F6-A2F6-6B7C6C46AF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E28DEE-00DD-43EA-90E0-8312E05DEDD7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29279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C3D73EB7-6462-4686-B825-66E61CA9CF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ECD2A7C-9654-4C6B-8F00-07B533A4CE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E662124C-5A73-4AD9-9072-5E301D40D3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B13F3-0593-4099-9FB2-E1B232438453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75737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D9832EC3-0290-4E07-BEE9-7779BFE2CD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3801D2D1-B276-4436-84F1-11DA335921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9371188-9920-416A-B667-56070EFF94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586452-BB27-4DB6-8495-92DA437FA2C5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527547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C97096D8-9B3E-4D2D-9B1C-C2C034A1C9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3EBEC43-4DF8-4CEB-A44D-A71498F5B9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02EBF9BA-203F-4974-9509-EF54BE61DC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586AB5-1514-4C60-AA3C-C15D6D1535FA}" type="slidenum">
              <a:rPr lang="en-US" altLang="nl-NL"/>
              <a:pPr/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4132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8F0F5E0A-6143-4AE0-9121-FFFBFC9992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5128" name="Group 3">
              <a:extLst>
                <a:ext uri="{FF2B5EF4-FFF2-40B4-BE49-F238E27FC236}">
                  <a16:creationId xmlns:a16="http://schemas.microsoft.com/office/drawing/2014/main" id="{6CD0F122-87E1-4338-801D-F6D342242A2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" name="Rectangle 4">
                <a:extLst>
                  <a:ext uri="{FF2B5EF4-FFF2-40B4-BE49-F238E27FC236}">
                    <a16:creationId xmlns:a16="http://schemas.microsoft.com/office/drawing/2014/main" id="{AC18B3C6-BF82-4A97-82DA-CFD439042A3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nl-NL" altLang="nl-NL"/>
              </a:p>
            </p:txBody>
          </p:sp>
          <p:sp>
            <p:nvSpPr>
              <p:cNvPr id="3" name="Freeform 5">
                <a:extLst>
                  <a:ext uri="{FF2B5EF4-FFF2-40B4-BE49-F238E27FC236}">
                    <a16:creationId xmlns:a16="http://schemas.microsoft.com/office/drawing/2014/main" id="{0EEAB8FD-274A-4D86-83A8-AA0EFA4DB15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nl-NL"/>
              </a:p>
            </p:txBody>
          </p:sp>
        </p:grpSp>
        <p:grpSp>
          <p:nvGrpSpPr>
            <p:cNvPr id="5129" name="Group 6">
              <a:extLst>
                <a:ext uri="{FF2B5EF4-FFF2-40B4-BE49-F238E27FC236}">
                  <a16:creationId xmlns:a16="http://schemas.microsoft.com/office/drawing/2014/main" id="{1C85C66E-C76B-4702-A9C6-55F0987E2C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130" name="AutoShape 7">
                <a:extLst>
                  <a:ext uri="{FF2B5EF4-FFF2-40B4-BE49-F238E27FC236}">
                    <a16:creationId xmlns:a16="http://schemas.microsoft.com/office/drawing/2014/main" id="{EFEB7878-B57A-4198-AB26-5809182F83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nl-NL" altLang="nl-NL"/>
              </a:p>
            </p:txBody>
          </p:sp>
          <p:sp>
            <p:nvSpPr>
              <p:cNvPr id="4" name="AutoShape 8">
                <a:extLst>
                  <a:ext uri="{FF2B5EF4-FFF2-40B4-BE49-F238E27FC236}">
                    <a16:creationId xmlns:a16="http://schemas.microsoft.com/office/drawing/2014/main" id="{8B88DC5D-144C-4A58-A2F7-C0CFC570EB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nl-NL" altLang="nl-NL"/>
              </a:p>
            </p:txBody>
          </p:sp>
        </p:grpSp>
      </p:grpSp>
      <p:sp>
        <p:nvSpPr>
          <p:cNvPr id="5123" name="AutoShape 9">
            <a:extLst>
              <a:ext uri="{FF2B5EF4-FFF2-40B4-BE49-F238E27FC236}">
                <a16:creationId xmlns:a16="http://schemas.microsoft.com/office/drawing/2014/main" id="{1866CA72-FDA8-4240-95D6-8AFB3E0A5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Klik om het opmaakprofiel te bewerken</a:t>
            </a:r>
          </a:p>
        </p:txBody>
      </p:sp>
      <p:sp>
        <p:nvSpPr>
          <p:cNvPr id="5124" name="Rectangle 10">
            <a:extLst>
              <a:ext uri="{FF2B5EF4-FFF2-40B4-BE49-F238E27FC236}">
                <a16:creationId xmlns:a16="http://schemas.microsoft.com/office/drawing/2014/main" id="{E5CBCA58-EF95-4B71-A365-150D03005C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Klik om de opmaakprofielen van de modeltekst te bewerken</a:t>
            </a:r>
          </a:p>
          <a:p>
            <a:pPr lvl="1"/>
            <a:r>
              <a:rPr lang="en-US" altLang="nl-NL"/>
              <a:t>Tweede niveau</a:t>
            </a:r>
          </a:p>
          <a:p>
            <a:pPr lvl="2"/>
            <a:r>
              <a:rPr lang="en-US" altLang="nl-NL"/>
              <a:t>Derde niveau</a:t>
            </a:r>
          </a:p>
          <a:p>
            <a:pPr lvl="3"/>
            <a:r>
              <a:rPr lang="en-US" altLang="nl-NL"/>
              <a:t>Vierde niveau</a:t>
            </a:r>
          </a:p>
          <a:p>
            <a:pPr lvl="4"/>
            <a:r>
              <a:rPr lang="en-US" altLang="nl-NL"/>
              <a:t>Vijfde niveau</a:t>
            </a:r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8E3C18FF-BC87-4611-9115-ACA8D9C7A33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2" name="Rectangle 12">
            <a:extLst>
              <a:ext uri="{FF2B5EF4-FFF2-40B4-BE49-F238E27FC236}">
                <a16:creationId xmlns:a16="http://schemas.microsoft.com/office/drawing/2014/main" id="{BA6C01B4-5EF0-4D1D-97CE-149E387A65E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AE4F4434-53F5-4651-8361-F0D204BAB68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459E0C3D-1565-4E6A-A67E-00E933E98E09}" type="slidenum">
              <a:rPr lang="en-US" altLang="nl-NL"/>
              <a:pPr/>
              <a:t>‹nr.›</a:t>
            </a:fld>
            <a:endParaRPr lang="en-US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F4026A-AA90-4545-8F5C-771C2A5C8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362200"/>
            <a:ext cx="8274496" cy="4019128"/>
          </a:xfrm>
        </p:spPr>
        <p:txBody>
          <a:bodyPr/>
          <a:lstStyle/>
          <a:p>
            <a:pPr marL="0" indent="0">
              <a:buNone/>
            </a:pP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orde van een reactie wordt experimenteel bepaald.</a:t>
            </a:r>
          </a:p>
          <a:p>
            <a:pPr marL="0" indent="0">
              <a:buNone/>
            </a:pPr>
            <a:endParaRPr lang="nl-NL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Voorbeeld 1:</a:t>
            </a:r>
          </a:p>
          <a:p>
            <a:pPr marL="0" indent="0">
              <a:buNone/>
            </a:pPr>
            <a:endParaRPr lang="nl-NL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NL" i="1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nl-NL" i="1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[C</a:t>
            </a:r>
            <a:r>
              <a:rPr lang="nl-NL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Cl], dus 1</a:t>
            </a:r>
            <a:r>
              <a:rPr lang="nl-NL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orde.</a:t>
            </a:r>
          </a:p>
          <a:p>
            <a:pPr marL="0" indent="0">
              <a:buNone/>
            </a:pP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Uit de snelheidsvergelijking wordt het mechanisme afgeleid. </a:t>
            </a:r>
          </a:p>
          <a:p>
            <a:pPr marL="0" indent="0">
              <a:buNone/>
            </a:pP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de langzaamste stap reageert uitsluitend C</a:t>
            </a:r>
            <a:r>
              <a:rPr lang="nl-NL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Cl.</a:t>
            </a:r>
          </a:p>
          <a:p>
            <a:pPr marL="0" indent="0">
              <a:buNone/>
            </a:pPr>
            <a:r>
              <a:rPr 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3377F57-D3C5-4A7A-B8F7-FDC2272C2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66A24E7-C376-4F89-919D-C63769BDC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96AD-0FCA-4F92-B77E-98816FF14D8C}" type="slidenum">
              <a:rPr lang="en-US" altLang="nl-NL" smtClean="0"/>
              <a:pPr/>
              <a:t>1</a:t>
            </a:fld>
            <a:endParaRPr lang="en-US" altLang="nl-NL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3648C7F-60CF-4025-91BC-DEA75B672A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557598"/>
              </p:ext>
            </p:extLst>
          </p:nvPr>
        </p:nvGraphicFramePr>
        <p:xfrm>
          <a:off x="2693998" y="3140968"/>
          <a:ext cx="6194403" cy="1104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0" name="CS ChemDraw Drawing" r:id="rId3" imgW="3533745" imgH="630295" progId="ChemDraw.Document.6.0">
                  <p:embed/>
                </p:oleObj>
              </mc:Choice>
              <mc:Fallback>
                <p:oleObj name="CS ChemDraw Drawing" r:id="rId3" imgW="3533745" imgH="63029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93998" y="3140968"/>
                        <a:ext cx="6194403" cy="1104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626A5905-C3FF-4726-BC6A-47683C8365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/>
              <a:t>Reactiemechanismen: </a:t>
            </a:r>
            <a:br>
              <a:rPr lang="nl-NL" altLang="nl-NL"/>
            </a:br>
            <a:r>
              <a:rPr lang="nl-NL" altLang="nl-NL"/>
              <a:t>de substitutie (1) </a:t>
            </a:r>
          </a:p>
        </p:txBody>
      </p:sp>
    </p:spTree>
    <p:extLst>
      <p:ext uri="{BB962C8B-B14F-4D97-AF65-F5344CB8AC3E}">
        <p14:creationId xmlns:p14="http://schemas.microsoft.com/office/powerpoint/2010/main" val="409706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05C1C27-5F7B-462B-8461-E2C986735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94BAE67-6B2C-4BBA-BD7D-99BA6E658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96AD-0FCA-4F92-B77E-98816FF14D8C}" type="slidenum">
              <a:rPr lang="en-US" altLang="nl-NL" smtClean="0"/>
              <a:pPr/>
              <a:t>10</a:t>
            </a:fld>
            <a:endParaRPr lang="en-US" altLang="nl-NL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7B7B476-CE2D-4035-BC5B-399554EBA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substitutie met radicalen 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35EDF1B8-C1E1-4876-95A8-22DFF52C22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862826"/>
            <a:ext cx="7200800" cy="499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25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50AB0428-5064-4B8F-85DA-30F215EE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2A9D9F98-D999-4D61-B684-E8524A6B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13F3-0593-4099-9FB2-E1B232438453}" type="slidenum">
              <a:rPr lang="en-US" altLang="nl-NL" smtClean="0"/>
              <a:pPr/>
              <a:t>11</a:t>
            </a:fld>
            <a:endParaRPr lang="en-US" altLang="nl-NL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C6F9FE-5895-43E3-9006-8433AB0D5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substitutie aan aldehyden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21B27C7-2549-4F72-902B-2F9BB1A79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579DF5F-839C-4C4F-8857-8E0846408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37170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D61FD59-BDA7-4B6B-9E41-F32B5DAC2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E588330-BAA3-4BFE-9D37-A8AABD7560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215700"/>
              </p:ext>
            </p:extLst>
          </p:nvPr>
        </p:nvGraphicFramePr>
        <p:xfrm>
          <a:off x="1115616" y="2420888"/>
          <a:ext cx="5688632" cy="1473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4" name="CS ChemDraw Drawing" r:id="rId3" imgW="2305367" imgH="597197" progId="ChemDraw.Document.6.0">
                  <p:embed/>
                </p:oleObj>
              </mc:Choice>
              <mc:Fallback>
                <p:oleObj name="CS ChemDraw Drawing" r:id="rId3" imgW="2305367" imgH="59719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2420888"/>
                        <a:ext cx="5688632" cy="14730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BB3E1CB2-BD84-49E6-AFBB-17E79E10FD1A}"/>
              </a:ext>
            </a:extLst>
          </p:cNvPr>
          <p:cNvSpPr txBox="1">
            <a:spLocks/>
          </p:cNvSpPr>
          <p:nvPr/>
        </p:nvSpPr>
        <p:spPr>
          <a:xfrm>
            <a:off x="971600" y="4026400"/>
            <a:ext cx="7920880" cy="249894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vervangen door Cl, maar totaal ander mechanisme dan bij een alkaan met chloor.</a:t>
            </a:r>
          </a:p>
          <a:p>
            <a:pPr marL="0" indent="0"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C=O groep maakt een H-atoom van het 2</a:t>
            </a:r>
            <a:r>
              <a:rPr lang="nl-NL" altLang="nl-NL" kern="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C-atoom ontvankelijk voor OH</a:t>
            </a:r>
            <a:r>
              <a:rPr lang="nl-NL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⊝</a:t>
            </a: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 wordt H</a:t>
            </a:r>
            <a:r>
              <a:rPr lang="nl-NL" altLang="nl-NL" kern="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afgestaan. </a:t>
            </a:r>
          </a:p>
        </p:txBody>
      </p:sp>
    </p:spTree>
    <p:extLst>
      <p:ext uri="{BB962C8B-B14F-4D97-AF65-F5344CB8AC3E}">
        <p14:creationId xmlns:p14="http://schemas.microsoft.com/office/powerpoint/2010/main" val="315374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F87F4865-B5C1-4EB6-8765-BD1BCAA3B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BD669B55-4A28-4BD5-9CD0-7F622DB6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13F3-0593-4099-9FB2-E1B232438453}" type="slidenum">
              <a:rPr lang="en-US" altLang="nl-NL" smtClean="0"/>
              <a:pPr/>
              <a:t>12</a:t>
            </a:fld>
            <a:endParaRPr lang="en-US" altLang="nl-NL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4F837D3-3486-4C1E-BA7E-AC512E478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substitutie aan aldehyden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78E3BFF-7969-4C51-9574-A60C2357D6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254463"/>
              </p:ext>
            </p:extLst>
          </p:nvPr>
        </p:nvGraphicFramePr>
        <p:xfrm>
          <a:off x="1043608" y="2924944"/>
          <a:ext cx="6193398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5" name="CS ChemDraw Drawing" r:id="rId3" imgW="2310042" imgH="644325" progId="ChemDraw.Document.6.0">
                  <p:embed/>
                </p:oleObj>
              </mc:Choice>
              <mc:Fallback>
                <p:oleObj name="CS ChemDraw Drawing" r:id="rId3" imgW="2310042" imgH="64432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2924944"/>
                        <a:ext cx="6193398" cy="1728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96843FD5-D470-4037-9A67-7C612F1A2C88}"/>
              </a:ext>
            </a:extLst>
          </p:cNvPr>
          <p:cNvSpPr txBox="1">
            <a:spLocks/>
          </p:cNvSpPr>
          <p:nvPr/>
        </p:nvSpPr>
        <p:spPr>
          <a:xfrm>
            <a:off x="899592" y="2276872"/>
            <a:ext cx="7920880" cy="64807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 ontstaat een </a:t>
            </a:r>
            <a:r>
              <a:rPr lang="nl-NL" altLang="nl-NL" i="1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carbo-anion</a:t>
            </a: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1AB57F5-234D-4D5A-952B-1BF566B8A832}"/>
              </a:ext>
            </a:extLst>
          </p:cNvPr>
          <p:cNvSpPr txBox="1">
            <a:spLocks/>
          </p:cNvSpPr>
          <p:nvPr/>
        </p:nvSpPr>
        <p:spPr>
          <a:xfrm>
            <a:off x="899592" y="5305421"/>
            <a:ext cx="7920880" cy="64807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(uiteraard wordt H</a:t>
            </a:r>
            <a:r>
              <a:rPr lang="nl-NL" altLang="nl-NL" kern="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door OH</a:t>
            </a:r>
            <a:r>
              <a:rPr lang="nl-NL" sz="2400" baseline="4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⊝</a:t>
            </a: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gebonden) </a:t>
            </a:r>
          </a:p>
        </p:txBody>
      </p:sp>
    </p:spTree>
    <p:extLst>
      <p:ext uri="{BB962C8B-B14F-4D97-AF65-F5344CB8AC3E}">
        <p14:creationId xmlns:p14="http://schemas.microsoft.com/office/powerpoint/2010/main" val="260665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F87F4865-B5C1-4EB6-8765-BD1BCAA3B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BD669B55-4A28-4BD5-9CD0-7F622DB6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13F3-0593-4099-9FB2-E1B232438453}" type="slidenum">
              <a:rPr lang="en-US" altLang="nl-NL" smtClean="0"/>
              <a:pPr/>
              <a:t>13</a:t>
            </a:fld>
            <a:endParaRPr lang="en-US" altLang="nl-NL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4F837D3-3486-4C1E-BA7E-AC512E478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substitutie aan aldehyden </a:t>
            </a: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404C2A2D-814B-4F26-B66C-18BC1C3DFD58}"/>
              </a:ext>
            </a:extLst>
          </p:cNvPr>
          <p:cNvSpPr txBox="1">
            <a:spLocks/>
          </p:cNvSpPr>
          <p:nvPr/>
        </p:nvSpPr>
        <p:spPr>
          <a:xfrm>
            <a:off x="827584" y="2348880"/>
            <a:ext cx="7704856" cy="144016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Het zeer reactieve carbo-anion kan 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ontstaan omdat het gestabiliseerd is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door </a:t>
            </a:r>
            <a:r>
              <a:rPr lang="nl-NL" altLang="nl-NL" i="1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mesomerie</a:t>
            </a: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nl-NL" altLang="nl-NL" kern="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B3C6A13-9D01-4568-8EED-853EA5AC31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846071"/>
              </p:ext>
            </p:extLst>
          </p:nvPr>
        </p:nvGraphicFramePr>
        <p:xfrm>
          <a:off x="6372200" y="2348880"/>
          <a:ext cx="1656184" cy="1631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5" name="CS ChemDraw Drawing" r:id="rId3" imgW="752274" imgH="741819" progId="ChemDraw.Document.6.0">
                  <p:embed/>
                </p:oleObj>
              </mc:Choice>
              <mc:Fallback>
                <p:oleObj name="CS ChemDraw Drawing" r:id="rId3" imgW="752274" imgH="74181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72200" y="2348880"/>
                        <a:ext cx="1656184" cy="16317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78FA973-93DE-455E-8D4F-3A44566FBB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737306"/>
              </p:ext>
            </p:extLst>
          </p:nvPr>
        </p:nvGraphicFramePr>
        <p:xfrm>
          <a:off x="1835696" y="4750234"/>
          <a:ext cx="4464496" cy="1617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6" name="CS ChemDraw Drawing" r:id="rId5" imgW="1924196" imgH="697569" progId="ChemDraw.Document.6.0">
                  <p:embed/>
                </p:oleObj>
              </mc:Choice>
              <mc:Fallback>
                <p:oleObj name="CS ChemDraw Drawing" r:id="rId5" imgW="1924196" imgH="69756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35696" y="4750234"/>
                        <a:ext cx="4464496" cy="16170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hthoek 9">
            <a:extLst>
              <a:ext uri="{FF2B5EF4-FFF2-40B4-BE49-F238E27FC236}">
                <a16:creationId xmlns:a16="http://schemas.microsoft.com/office/drawing/2014/main" id="{63C564F1-FBDC-474C-B050-B913897B63C8}"/>
              </a:ext>
            </a:extLst>
          </p:cNvPr>
          <p:cNvSpPr/>
          <p:nvPr/>
        </p:nvSpPr>
        <p:spPr>
          <a:xfrm>
            <a:off x="900047" y="3980607"/>
            <a:ext cx="76325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nl-NL" altLang="nl-NL" sz="2800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 kunnen twee grensstructuren getekend worden: </a:t>
            </a:r>
          </a:p>
        </p:txBody>
      </p:sp>
    </p:spTree>
    <p:extLst>
      <p:ext uri="{BB962C8B-B14F-4D97-AF65-F5344CB8AC3E}">
        <p14:creationId xmlns:p14="http://schemas.microsoft.com/office/powerpoint/2010/main" val="81976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F87F4865-B5C1-4EB6-8765-BD1BCAA3B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BD669B55-4A28-4BD5-9CD0-7F622DB6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13F3-0593-4099-9FB2-E1B232438453}" type="slidenum">
              <a:rPr lang="en-US" altLang="nl-NL" smtClean="0"/>
              <a:pPr/>
              <a:t>14</a:t>
            </a:fld>
            <a:endParaRPr lang="en-US" altLang="nl-NL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4F837D3-3486-4C1E-BA7E-AC512E478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substitutie aan aldehyden </a:t>
            </a: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404C2A2D-814B-4F26-B66C-18BC1C3DFD58}"/>
              </a:ext>
            </a:extLst>
          </p:cNvPr>
          <p:cNvSpPr txBox="1">
            <a:spLocks/>
          </p:cNvSpPr>
          <p:nvPr/>
        </p:nvSpPr>
        <p:spPr>
          <a:xfrm>
            <a:off x="827584" y="2348880"/>
            <a:ext cx="7704856" cy="64807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de tweede stap reageert het anion met chloor: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nl-NL" altLang="nl-NL" kern="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2BD19E4-5446-40A6-BA25-B5C9EC2F8E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789309"/>
              </p:ext>
            </p:extLst>
          </p:nvPr>
        </p:nvGraphicFramePr>
        <p:xfrm>
          <a:off x="1043608" y="2968674"/>
          <a:ext cx="7229406" cy="13244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2" name="CS ChemDraw Drawing" r:id="rId3" imgW="3553523" imgH="650441" progId="ChemDraw.Document.6.0">
                  <p:embed/>
                </p:oleObj>
              </mc:Choice>
              <mc:Fallback>
                <p:oleObj name="CS ChemDraw Drawing" r:id="rId3" imgW="3553523" imgH="65044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2968674"/>
                        <a:ext cx="7229406" cy="13244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A8A6098E-2708-4DFF-AD49-4B7368F31252}"/>
              </a:ext>
            </a:extLst>
          </p:cNvPr>
          <p:cNvSpPr txBox="1">
            <a:spLocks/>
          </p:cNvSpPr>
          <p:nvPr/>
        </p:nvSpPr>
        <p:spPr>
          <a:xfrm>
            <a:off x="827584" y="4797152"/>
            <a:ext cx="7704856" cy="122413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reactiesnelheid is onafhankelijk van het gebruikte halogeen (i.t.t. de substitutie aan alkanen).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nl-NL" altLang="nl-NL" kern="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F87F4865-B5C1-4EB6-8765-BD1BCAA3B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BD669B55-4A28-4BD5-9CD0-7F622DB6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13F3-0593-4099-9FB2-E1B232438453}" type="slidenum">
              <a:rPr lang="en-US" altLang="nl-NL" smtClean="0"/>
              <a:pPr/>
              <a:t>15</a:t>
            </a:fld>
            <a:endParaRPr lang="en-US" altLang="nl-NL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4F837D3-3486-4C1E-BA7E-AC512E478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additie</a:t>
            </a: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404C2A2D-814B-4F26-B66C-18BC1C3DFD58}"/>
              </a:ext>
            </a:extLst>
          </p:cNvPr>
          <p:cNvSpPr txBox="1">
            <a:spLocks/>
          </p:cNvSpPr>
          <p:nvPr/>
        </p:nvSpPr>
        <p:spPr>
          <a:xfrm>
            <a:off x="827584" y="2348880"/>
            <a:ext cx="7704856" cy="93610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Additie aan alkenen gaat vlot. De dubbele C=C-binding maakt het molecuul reactiever.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Vb. etheen met waterstofbromide: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nl-NL" altLang="nl-NL" kern="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0F2FC19-15D8-4A67-BE95-5D637EFC0D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831499"/>
              </p:ext>
            </p:extLst>
          </p:nvPr>
        </p:nvGraphicFramePr>
        <p:xfrm>
          <a:off x="1043608" y="3717031"/>
          <a:ext cx="3816424" cy="1160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2" name="CS ChemDraw Drawing" r:id="rId3" imgW="2223379" imgH="676344" progId="ChemDraw.Document.6.0">
                  <p:embed/>
                </p:oleObj>
              </mc:Choice>
              <mc:Fallback>
                <p:oleObj name="CS ChemDraw Drawing" r:id="rId3" imgW="2223379" imgH="67634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3717031"/>
                        <a:ext cx="3816424" cy="1160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7100C84-70B2-40E9-BBB0-EDB3AF2DF6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146953"/>
              </p:ext>
            </p:extLst>
          </p:nvPr>
        </p:nvGraphicFramePr>
        <p:xfrm>
          <a:off x="971599" y="5013176"/>
          <a:ext cx="421695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3" name="CS ChemDraw Drawing" r:id="rId5" imgW="2503864" imgH="598636" progId="ChemDraw.Document.6.0">
                  <p:embed/>
                </p:oleObj>
              </mc:Choice>
              <mc:Fallback>
                <p:oleObj name="CS ChemDraw Drawing" r:id="rId5" imgW="2503864" imgH="59863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599" y="5013176"/>
                        <a:ext cx="4216959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FD444B08-90A8-4452-9BE9-AE7669D31422}"/>
              </a:ext>
            </a:extLst>
          </p:cNvPr>
          <p:cNvSpPr txBox="1">
            <a:spLocks/>
          </p:cNvSpPr>
          <p:nvPr/>
        </p:nvSpPr>
        <p:spPr>
          <a:xfrm>
            <a:off x="5687616" y="3712250"/>
            <a:ext cx="3456384" cy="93610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Ook hierbij ontstaat een carbokation.</a:t>
            </a:r>
          </a:p>
        </p:txBody>
      </p:sp>
    </p:spTree>
    <p:extLst>
      <p:ext uri="{BB962C8B-B14F-4D97-AF65-F5344CB8AC3E}">
        <p14:creationId xmlns:p14="http://schemas.microsoft.com/office/powerpoint/2010/main" val="143694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99D372BD-E3DA-4E92-90B6-81296D6EC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E0BAA71D-4840-4D87-A558-CB66CCE73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B13F3-0593-4099-9FB2-E1B232438453}" type="slidenum">
              <a:rPr lang="en-US" altLang="nl-NL" smtClean="0"/>
              <a:pPr/>
              <a:t>16</a:t>
            </a:fld>
            <a:endParaRPr lang="en-US" altLang="nl-NL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2F0F25F-CBDB-4868-B599-B152B52CE0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76086"/>
              </p:ext>
            </p:extLst>
          </p:nvPr>
        </p:nvGraphicFramePr>
        <p:xfrm>
          <a:off x="1019644" y="2348880"/>
          <a:ext cx="7356405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1" name="CS ChemDraw Drawing" r:id="rId3" imgW="3693765" imgH="976741" progId="ChemDraw.Document.6.0">
                  <p:embed/>
                </p:oleObj>
              </mc:Choice>
              <mc:Fallback>
                <p:oleObj name="CS ChemDraw Drawing" r:id="rId3" imgW="3693765" imgH="97674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9644" y="2348880"/>
                        <a:ext cx="7356405" cy="1944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347BC8DE-1552-4C6D-B37D-0A32046F1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additie</a:t>
            </a: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E86E64EC-163F-4D27-83AE-30626EB05318}"/>
              </a:ext>
            </a:extLst>
          </p:cNvPr>
          <p:cNvSpPr txBox="1">
            <a:spLocks/>
          </p:cNvSpPr>
          <p:nvPr/>
        </p:nvSpPr>
        <p:spPr>
          <a:xfrm>
            <a:off x="971599" y="4437112"/>
            <a:ext cx="7404449" cy="194421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 ontstaat vooral 2-broompropaan (volgens regel van Markovnikov → zie opgave 9.19)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endParaRPr lang="nl-NL" altLang="nl-NL" kern="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l-NL" altLang="nl-NL" ker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Het carbokation dat hierbij ontstaat is stabieler.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endParaRPr lang="nl-NL" altLang="nl-NL" kern="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9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A2069A52-F5CD-4B0F-ADB0-BC00BFDD9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4DF71075-408F-4233-ABEE-F50E71DDC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96AD-0FCA-4F92-B77E-98816FF14D8C}" type="slidenum">
              <a:rPr lang="en-US" altLang="nl-NL" smtClean="0"/>
              <a:pPr/>
              <a:t>2</a:t>
            </a:fld>
            <a:endParaRPr lang="en-US" altLang="nl-NL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3E11F24F-1DC9-4572-ADEB-A805D3ED31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588" y="829291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de substitutie (1)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06EFBE5-1A4A-459E-954B-1D58E1483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067904"/>
              </p:ext>
            </p:extLst>
          </p:nvPr>
        </p:nvGraphicFramePr>
        <p:xfrm>
          <a:off x="2771800" y="2492896"/>
          <a:ext cx="5779006" cy="3096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CS ChemDraw Drawing" r:id="rId3" imgW="2928600" imgH="1567080" progId="ChemDraw.Document.6.0">
                  <p:embed/>
                </p:oleObj>
              </mc:Choice>
              <mc:Fallback>
                <p:oleObj name="CS ChemDraw Drawing" r:id="rId3" imgW="2928600" imgH="1567080" progId="ChemDraw.Document.6.0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492896"/>
                        <a:ext cx="5779006" cy="30963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98948D62-617A-414A-B1F0-ACC0B23D8A79}"/>
              </a:ext>
            </a:extLst>
          </p:cNvPr>
          <p:cNvSpPr txBox="1"/>
          <p:nvPr/>
        </p:nvSpPr>
        <p:spPr>
          <a:xfrm>
            <a:off x="899592" y="2636912"/>
            <a:ext cx="15664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240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nl-NL" sz="24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stap:</a:t>
            </a:r>
          </a:p>
          <a:p>
            <a:r>
              <a:rPr lang="nl-NL" sz="24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(langzaam)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C811B472-ECAA-4EAA-AF70-FE763228F7F9}"/>
              </a:ext>
            </a:extLst>
          </p:cNvPr>
          <p:cNvSpPr txBox="1"/>
          <p:nvPr/>
        </p:nvSpPr>
        <p:spPr>
          <a:xfrm>
            <a:off x="899592" y="4509120"/>
            <a:ext cx="10871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40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nl-NL" sz="24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stap:</a:t>
            </a:r>
          </a:p>
          <a:p>
            <a:r>
              <a:rPr lang="nl-NL" sz="24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(snel)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B3188E00-B0CB-4C64-A916-781272FA8B1D}"/>
              </a:ext>
            </a:extLst>
          </p:cNvPr>
          <p:cNvSpPr txBox="1"/>
          <p:nvPr/>
        </p:nvSpPr>
        <p:spPr>
          <a:xfrm>
            <a:off x="5661303" y="3609815"/>
            <a:ext cx="1725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carbokation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80FCEAB-32D8-4F2E-AB35-0E60A185B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388F322-33E8-4F72-9354-68F02A15B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96AD-0FCA-4F92-B77E-98816FF14D8C}" type="slidenum">
              <a:rPr lang="en-US" altLang="nl-NL" smtClean="0"/>
              <a:pPr/>
              <a:t>3</a:t>
            </a:fld>
            <a:endParaRPr lang="en-US" altLang="nl-NL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08A0794-0ACE-4196-AABB-79C72344C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de substitutie (1)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8D108FC-1809-4455-B6F7-DC8A949844DB}"/>
              </a:ext>
            </a:extLst>
          </p:cNvPr>
          <p:cNvSpPr txBox="1"/>
          <p:nvPr/>
        </p:nvSpPr>
        <p:spPr>
          <a:xfrm>
            <a:off x="971600" y="2420888"/>
            <a:ext cx="72728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het carbokation heeft het C-atoom een formele lading van 1+.</a:t>
            </a:r>
          </a:p>
          <a:p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Het OH</a:t>
            </a:r>
            <a:r>
              <a:rPr lang="nl-NL" sz="280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⊝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ion is een </a:t>
            </a:r>
            <a:r>
              <a:rPr lang="nl-NL" sz="2800" i="1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nucleofiel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deeltje en valt het positieve C-atoom aan.</a:t>
            </a:r>
          </a:p>
          <a:p>
            <a:endParaRPr lang="nl-NL" sz="280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reactie is een </a:t>
            </a:r>
            <a:r>
              <a:rPr lang="nl-NL" sz="2800" i="1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nucleofiele substitutie van de 1</a:t>
            </a:r>
            <a:r>
              <a:rPr lang="nl-NL" sz="2800" i="1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nl-NL" sz="2800" i="1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orde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Afgekort: S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350015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55466C1-6A36-4EA9-A9BF-63965B4DD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71ED583-2223-4D34-A1D9-845F1D671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96AD-0FCA-4F92-B77E-98816FF14D8C}" type="slidenum">
              <a:rPr lang="en-US" altLang="nl-NL" smtClean="0"/>
              <a:pPr/>
              <a:t>4</a:t>
            </a:fld>
            <a:endParaRPr lang="en-US" altLang="nl-NL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F0FFB0C-22CC-4233-B1B2-987615BDA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de substitutie (2)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58B169CE-BBCB-46C0-9632-AA1DA4D6B8BF}"/>
              </a:ext>
            </a:extLst>
          </p:cNvPr>
          <p:cNvSpPr txBox="1"/>
          <p:nvPr/>
        </p:nvSpPr>
        <p:spPr>
          <a:xfrm>
            <a:off x="971600" y="2420888"/>
            <a:ext cx="72728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Voorbeeld 2: </a:t>
            </a:r>
          </a:p>
          <a:p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nl-NL" sz="280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⊝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C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  →  C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 +  Cl</a:t>
            </a:r>
            <a:r>
              <a:rPr lang="nl-NL" sz="280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⊝</a:t>
            </a:r>
            <a:endParaRPr lang="nl-NL" sz="280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l-NL" sz="280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2800" i="1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nl-NL" sz="2800" i="1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[C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Cl] [OH</a:t>
            </a:r>
            <a:r>
              <a:rPr lang="nl-NL" sz="280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⊝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  dus 2</a:t>
            </a:r>
            <a:r>
              <a:rPr lang="nl-NL" sz="280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orde.</a:t>
            </a:r>
          </a:p>
          <a:p>
            <a:endParaRPr lang="nl-NL" sz="280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Een ander mechanisme dan bij voorbeeld 1.</a:t>
            </a:r>
          </a:p>
          <a:p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Deze reactie verloopt in één keer (één stap). </a:t>
            </a:r>
            <a:endParaRPr lang="nl-NL" sz="2800" i="1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336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C818FBC-9E31-402D-8E0A-BE3AF5FDB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1E0F4A3-613D-4904-BBC5-B90C2F54A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96AD-0FCA-4F92-B77E-98816FF14D8C}" type="slidenum">
              <a:rPr lang="en-US" altLang="nl-NL" smtClean="0"/>
              <a:pPr/>
              <a:t>5</a:t>
            </a:fld>
            <a:endParaRPr lang="en-US" altLang="nl-NL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26C175-88EF-495C-AEE9-BE38751B8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de substitutie (2) 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2E8EFCAE-95A1-40F8-923D-E1E9BEE6D53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1" y="2392380"/>
            <a:ext cx="7776565" cy="2188748"/>
          </a:xfrm>
          <a:prstGeom prst="rect">
            <a:avLst/>
          </a:prstGeom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EA69980F-D440-47CD-B8CC-13DF1C453177}"/>
              </a:ext>
            </a:extLst>
          </p:cNvPr>
          <p:cNvSpPr/>
          <p:nvPr/>
        </p:nvSpPr>
        <p:spPr>
          <a:xfrm>
            <a:off x="1191800" y="5078602"/>
            <a:ext cx="59004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reactie is een </a:t>
            </a:r>
            <a:r>
              <a:rPr lang="nl-NL" sz="2800" i="1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nucleofiele substitutie van de 2</a:t>
            </a:r>
            <a:r>
              <a:rPr lang="nl-NL" sz="2800" i="1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nl-NL" sz="2800" i="1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orde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Afgekort: S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4042971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3">
            <a:extLst>
              <a:ext uri="{FF2B5EF4-FFF2-40B4-BE49-F238E27FC236}">
                <a16:creationId xmlns:a16="http://schemas.microsoft.com/office/drawing/2014/main" id="{CED2214E-6D5F-4423-BCE4-CD4D27677A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244" y="1977393"/>
            <a:ext cx="7017124" cy="37444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>
                <a:alpha val="0"/>
              </a:schemeClr>
            </a:outerShdw>
            <a:reflection stA="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ijdelijke aanduiding voor inhoud 2">
            <a:extLst>
              <a:ext uri="{FF2B5EF4-FFF2-40B4-BE49-F238E27FC236}">
                <a16:creationId xmlns:a16="http://schemas.microsoft.com/office/drawing/2014/main" id="{4B3EA54C-5321-4650-933F-3A09A04B2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611" y="4686301"/>
            <a:ext cx="4639490" cy="1588914"/>
          </a:xfrm>
        </p:spPr>
        <p:txBody>
          <a:bodyPr/>
          <a:lstStyle/>
          <a:p>
            <a:pPr marL="0" indent="0">
              <a:buNone/>
            </a:pPr>
            <a:r>
              <a:rPr lang="nl-NL" altLang="nl-NL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Uitgaande van een zuiver spiegelbeeldisomeer ontstaat er een racemisch mengsel </a:t>
            </a: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E8C8B9DB-8A11-4B27-B130-63A3C30AD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9ACAB8EC-57FF-460D-983F-237E3E6D5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96AD-0FCA-4F92-B77E-98816FF14D8C}" type="slidenum">
              <a:rPr lang="en-US" altLang="nl-NL" smtClean="0"/>
              <a:pPr/>
              <a:t>6</a:t>
            </a:fld>
            <a:endParaRPr lang="en-US" altLang="nl-NL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0CFCC99-8996-4860-82C9-E59A5170B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bewijs voor S</a:t>
            </a:r>
            <a:r>
              <a:rPr lang="nl-NL" altLang="nl-NL" kern="0" baseline="-25000"/>
              <a:t>N</a:t>
            </a:r>
            <a:r>
              <a:rPr lang="nl-NL" altLang="nl-NL" kern="0"/>
              <a:t>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Tijdelijke aanduiding voor inhoud 3">
            <a:extLst>
              <a:ext uri="{FF2B5EF4-FFF2-40B4-BE49-F238E27FC236}">
                <a16:creationId xmlns:a16="http://schemas.microsoft.com/office/drawing/2014/main" id="{1FF2C977-824E-41D5-AB6A-1781FB2983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3757" y="2443252"/>
            <a:ext cx="7620000" cy="1381125"/>
          </a:xfr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92595830-618C-4F5C-9336-903AC020270A}"/>
              </a:ext>
            </a:extLst>
          </p:cNvPr>
          <p:cNvSpPr txBox="1"/>
          <p:nvPr/>
        </p:nvSpPr>
        <p:spPr>
          <a:xfrm>
            <a:off x="900103" y="3933056"/>
            <a:ext cx="7775575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nl-NL" sz="2800" dirty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Uitgaande van een zuiver spiegelbeeldisomeer ontstaat er een optisch zuiver product. Er is sprake van </a:t>
            </a:r>
            <a:r>
              <a:rPr lang="nl-NL" sz="2800" i="1" dirty="0" smtClean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inversie </a:t>
            </a:r>
            <a:r>
              <a:rPr lang="nl-NL" sz="2800" i="1" dirty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 configuratie </a:t>
            </a:r>
            <a:r>
              <a:rPr lang="nl-NL" sz="2800" dirty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(vb. linksdraaiend wordt rechtsdraaiend).</a:t>
            </a:r>
          </a:p>
          <a:p>
            <a:pPr>
              <a:defRPr/>
            </a:pPr>
            <a:r>
              <a:rPr lang="nl-NL" sz="2400" dirty="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N.B. In dit voorbeeld heeft de beginstof geen spiegelbeeldisomeren.</a:t>
            </a: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3CFD7543-5765-488B-A11B-F3D58FC4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9106C854-5D4A-4FF8-80CD-A3AEA7D1C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96AD-0FCA-4F92-B77E-98816FF14D8C}" type="slidenum">
              <a:rPr lang="en-US" altLang="nl-NL" smtClean="0"/>
              <a:pPr/>
              <a:t>7</a:t>
            </a:fld>
            <a:endParaRPr lang="en-US" altLang="nl-NL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551A6B9-ECDE-4042-9020-BE30F9E75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bewijs voor S</a:t>
            </a:r>
            <a:r>
              <a:rPr lang="nl-NL" altLang="nl-NL" kern="0" baseline="-25000"/>
              <a:t>N</a:t>
            </a:r>
            <a:r>
              <a:rPr lang="nl-NL" altLang="nl-NL" kern="0"/>
              <a:t>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92595830-618C-4F5C-9336-903AC020270A}"/>
              </a:ext>
            </a:extLst>
          </p:cNvPr>
          <p:cNvSpPr txBox="1"/>
          <p:nvPr/>
        </p:nvSpPr>
        <p:spPr>
          <a:xfrm>
            <a:off x="825969" y="2348880"/>
            <a:ext cx="7775575" cy="41549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Bij S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moet er een carbokation ontstaan.</a:t>
            </a:r>
          </a:p>
          <a:p>
            <a:pPr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 gebeurt als het carbokation stabiel genoeg is.</a:t>
            </a:r>
          </a:p>
          <a:p>
            <a:pPr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dat is het geval als:</a:t>
            </a:r>
          </a:p>
          <a:p>
            <a:pPr marL="514350" indent="-514350">
              <a:buAutoNum type="arabicPeriod"/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nl-NL" sz="280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omgeven is door veel C-atomen</a:t>
            </a:r>
          </a:p>
          <a:p>
            <a:pPr marL="457200" indent="-457200">
              <a:buAutoNum type="arabicPeriod"/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het ion gestabiliseerd is door mesomerie</a:t>
            </a:r>
            <a:endParaRPr lang="nl-NL" sz="2400" dirty="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  <a:defRPr/>
            </a:pPr>
            <a:endParaRPr lang="nl-NL" sz="2400" dirty="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andere gevallen treedt S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op.</a:t>
            </a:r>
          </a:p>
          <a:p>
            <a:pPr>
              <a:defRPr/>
            </a:pPr>
            <a:endParaRPr lang="nl-NL" sz="240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nl-NL" sz="24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N.B. Soms voorkomt sterische hindering het optreden van S</a:t>
            </a:r>
            <a:r>
              <a:rPr lang="nl-NL" sz="24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4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En vaak zijn er mengvormen. </a:t>
            </a: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3CFD7543-5765-488B-A11B-F3D58FC4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9106C854-5D4A-4FF8-80CD-A3AEA7D1C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96AD-0FCA-4F92-B77E-98816FF14D8C}" type="slidenum">
              <a:rPr lang="en-US" altLang="nl-NL" smtClean="0"/>
              <a:pPr/>
              <a:t>8</a:t>
            </a:fld>
            <a:endParaRPr lang="en-US" altLang="nl-NL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551A6B9-ECDE-4042-9020-BE30F9E75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S</a:t>
            </a:r>
            <a:r>
              <a:rPr lang="nl-NL" altLang="nl-NL" kern="0" baseline="-25000"/>
              <a:t>N</a:t>
            </a:r>
            <a:r>
              <a:rPr lang="nl-NL" altLang="nl-NL" kern="0"/>
              <a:t>1 of S</a:t>
            </a:r>
            <a:r>
              <a:rPr lang="nl-NL" altLang="nl-NL" kern="0" baseline="-25000"/>
              <a:t>N</a:t>
            </a:r>
            <a:r>
              <a:rPr lang="nl-NL" altLang="nl-NL" kern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4440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92595830-618C-4F5C-9336-903AC020270A}"/>
              </a:ext>
            </a:extLst>
          </p:cNvPr>
          <p:cNvSpPr txBox="1"/>
          <p:nvPr/>
        </p:nvSpPr>
        <p:spPr>
          <a:xfrm>
            <a:off x="751357" y="2420888"/>
            <a:ext cx="8123683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=CH</a:t>
            </a:r>
            <a:r>
              <a:rPr lang="nl-NL" sz="2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─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 + OH</a:t>
            </a:r>
            <a:r>
              <a:rPr lang="nl-NL" sz="280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⊝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→ CH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=CH</a:t>
            </a:r>
            <a:r>
              <a:rPr lang="nl-NL" sz="2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─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+ Cl</a:t>
            </a:r>
            <a:r>
              <a:rPr lang="nl-NL" sz="2800" baseline="30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⊝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600"/>
              </a:spcBef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Aan C-atoom met Cl slechts één ander C-atoom.</a:t>
            </a:r>
          </a:p>
          <a:p>
            <a:pPr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Niet gunstig voor stabiel carbokation.</a:t>
            </a:r>
          </a:p>
          <a:p>
            <a:pPr>
              <a:spcBef>
                <a:spcPts val="600"/>
              </a:spcBef>
              <a:defRPr/>
            </a:pPr>
            <a:endParaRPr lang="nl-NL" sz="2800">
              <a:solidFill>
                <a:srgbClr val="060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Maar er is stabilisatie door mesomerie mogelijk:</a:t>
            </a: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3CFD7543-5765-488B-A11B-F3D58FC4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Reactiemechanismen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9106C854-5D4A-4FF8-80CD-A3AEA7D1C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096AD-0FCA-4F92-B77E-98816FF14D8C}" type="slidenum">
              <a:rPr lang="en-US" altLang="nl-NL" smtClean="0"/>
              <a:pPr/>
              <a:t>9</a:t>
            </a:fld>
            <a:endParaRPr lang="en-US" altLang="nl-NL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551A6B9-ECDE-4042-9020-BE30F9E75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357" y="9087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kern="0"/>
              <a:t>Reactiemechanismen: </a:t>
            </a:r>
            <a:br>
              <a:rPr lang="nl-NL" altLang="nl-NL" kern="0"/>
            </a:br>
            <a:r>
              <a:rPr lang="nl-NL" altLang="nl-NL" kern="0"/>
              <a:t>S</a:t>
            </a:r>
            <a:r>
              <a:rPr lang="nl-NL" altLang="nl-NL" kern="0" baseline="-25000"/>
              <a:t>N</a:t>
            </a:r>
            <a:r>
              <a:rPr lang="nl-NL" altLang="nl-NL" kern="0"/>
              <a:t>1 of S</a:t>
            </a:r>
            <a:r>
              <a:rPr lang="nl-NL" altLang="nl-NL" kern="0" baseline="-25000"/>
              <a:t>N</a:t>
            </a:r>
            <a:r>
              <a:rPr lang="nl-NL" altLang="nl-NL" kern="0"/>
              <a:t>2 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34D6C51-7AD9-4D64-A141-120BAE1187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123653"/>
              </p:ext>
            </p:extLst>
          </p:nvPr>
        </p:nvGraphicFramePr>
        <p:xfrm>
          <a:off x="1024423" y="4908467"/>
          <a:ext cx="4766777" cy="1288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5" name="CS ChemDraw Drawing" r:id="rId3" imgW="2238482" imgH="604392" progId="ChemDraw.Document.6.0">
                  <p:embed/>
                </p:oleObj>
              </mc:Choice>
              <mc:Fallback>
                <p:oleObj name="CS ChemDraw Drawing" r:id="rId3" imgW="2238482" imgH="60439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24423" y="4908467"/>
                        <a:ext cx="4766777" cy="12880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kstvak 7">
            <a:extLst>
              <a:ext uri="{FF2B5EF4-FFF2-40B4-BE49-F238E27FC236}">
                <a16:creationId xmlns:a16="http://schemas.microsoft.com/office/drawing/2014/main" id="{BC9C3ECD-B21D-455F-9ED3-6C3EA0E0A3D7}"/>
              </a:ext>
            </a:extLst>
          </p:cNvPr>
          <p:cNvSpPr txBox="1"/>
          <p:nvPr/>
        </p:nvSpPr>
        <p:spPr>
          <a:xfrm>
            <a:off x="6228184" y="5290878"/>
            <a:ext cx="2304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dus toch S</a:t>
            </a:r>
            <a:r>
              <a:rPr lang="nl-NL" sz="2800" baseline="-250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nl-NL" sz="2800">
                <a:solidFill>
                  <a:srgbClr val="060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214840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258</TotalTime>
  <Words>511</Words>
  <Application>Microsoft Office PowerPoint</Application>
  <PresentationFormat>Diavoorstelling (4:3)</PresentationFormat>
  <Paragraphs>108</Paragraphs>
  <Slides>16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3" baseType="lpstr">
      <vt:lpstr>Arial</vt:lpstr>
      <vt:lpstr>Calibri</vt:lpstr>
      <vt:lpstr>Symbol</vt:lpstr>
      <vt:lpstr>Times New Roman</vt:lpstr>
      <vt:lpstr>Wingdings</vt:lpstr>
      <vt:lpstr>Capsules</vt:lpstr>
      <vt:lpstr>CS ChemDraw Drawing</vt:lpstr>
      <vt:lpstr>Reactiemechanismen:  de substitutie (1)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RSG Trompmeesters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Macromoleculaire stoffen</dc:title>
  <dc:creator>ey</dc:creator>
  <cp:lastModifiedBy>Beck, Marten</cp:lastModifiedBy>
  <cp:revision>41</cp:revision>
  <dcterms:created xsi:type="dcterms:W3CDTF">2012-11-27T12:39:42Z</dcterms:created>
  <dcterms:modified xsi:type="dcterms:W3CDTF">2017-12-06T10:34:52Z</dcterms:modified>
</cp:coreProperties>
</file>